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2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3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4.xml" ContentType="application/vnd.openxmlformats-officedocument.presentationml.notesSl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notesSlides/notesSlide5.xml" ContentType="application/vnd.openxmlformats-officedocument.presentationml.notesSlide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70" r:id="rId1"/>
  </p:sldMasterIdLst>
  <p:notesMasterIdLst>
    <p:notesMasterId r:id="rId30"/>
  </p:notesMasterIdLst>
  <p:sldIdLst>
    <p:sldId id="314" r:id="rId2"/>
    <p:sldId id="330" r:id="rId3"/>
    <p:sldId id="1533" r:id="rId4"/>
    <p:sldId id="335" r:id="rId5"/>
    <p:sldId id="333" r:id="rId6"/>
    <p:sldId id="435" r:id="rId7"/>
    <p:sldId id="389" r:id="rId8"/>
    <p:sldId id="1539" r:id="rId9"/>
    <p:sldId id="441" r:id="rId10"/>
    <p:sldId id="1534" r:id="rId11"/>
    <p:sldId id="408" r:id="rId12"/>
    <p:sldId id="1535" r:id="rId13"/>
    <p:sldId id="402" r:id="rId14"/>
    <p:sldId id="398" r:id="rId15"/>
    <p:sldId id="440" r:id="rId16"/>
    <p:sldId id="413" r:id="rId17"/>
    <p:sldId id="1536" r:id="rId18"/>
    <p:sldId id="409" r:id="rId19"/>
    <p:sldId id="1518" r:id="rId20"/>
    <p:sldId id="446" r:id="rId21"/>
    <p:sldId id="1537" r:id="rId22"/>
    <p:sldId id="1540" r:id="rId23"/>
    <p:sldId id="1538" r:id="rId24"/>
    <p:sldId id="1545" r:id="rId25"/>
    <p:sldId id="1532" r:id="rId26"/>
    <p:sldId id="269" r:id="rId27"/>
    <p:sldId id="1541" r:id="rId28"/>
    <p:sldId id="1546" r:id="rId2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393" userDrawn="1">
          <p15:clr>
            <a:srgbClr val="A4A3A4"/>
          </p15:clr>
        </p15:guide>
        <p15:guide id="2" pos="478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3C8E"/>
    <a:srgbClr val="3D2362"/>
    <a:srgbClr val="F3F1EF"/>
    <a:srgbClr val="90C250"/>
    <a:srgbClr val="FFFFFF"/>
    <a:srgbClr val="F8F8F8"/>
    <a:srgbClr val="342251"/>
    <a:srgbClr val="FCFCFC"/>
    <a:srgbClr val="8E8D8F"/>
    <a:srgbClr val="99C9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58" autoAdjust="0"/>
    <p:restoredTop sz="91465"/>
  </p:normalViewPr>
  <p:slideViewPr>
    <p:cSldViewPr snapToGrid="0">
      <p:cViewPr varScale="1">
        <p:scale>
          <a:sx n="106" d="100"/>
          <a:sy n="106" d="100"/>
        </p:scale>
        <p:origin x="864" y="86"/>
      </p:cViewPr>
      <p:guideLst>
        <p:guide orient="horz" pos="1393"/>
        <p:guide pos="478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2210D8-0096-494A-93B3-D0FAC2F78D1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320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CA" dirty="0"/>
              <a:t>Good documentation reduces the dependence on trust</a:t>
            </a:r>
          </a:p>
          <a:p>
            <a:endParaRPr lang="en-CA" dirty="0"/>
          </a:p>
          <a:p>
            <a:pPr marL="15875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67623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40542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97309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35352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 userDrawn="1">
  <p:cSld name="1_Title Slide 1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pic>
        <p:nvPicPr>
          <p:cNvPr id="9" name="Google Shape;9;p2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-178594"/>
            <a:ext cx="9144003" cy="514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oogle Shape;10;p2"/>
          <p:cNvCxnSpPr/>
          <p:nvPr/>
        </p:nvCxnSpPr>
        <p:spPr>
          <a:xfrm>
            <a:off x="749165" y="4610100"/>
            <a:ext cx="2153100" cy="3300"/>
          </a:xfrm>
          <a:prstGeom prst="straightConnector1">
            <a:avLst/>
          </a:prstGeom>
          <a:noFill/>
          <a:ln w="76200" cap="flat" cmpd="sng">
            <a:solidFill>
              <a:srgbClr val="A2C52D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1" name="Google Shape;11;p2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7404" y="466950"/>
            <a:ext cx="989034" cy="2978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645200" y="1406225"/>
            <a:ext cx="5478000" cy="28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7D96D1-65AD-474F-BE4B-2AE6CD55BB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1060" y="3665591"/>
            <a:ext cx="4324003" cy="330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920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2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pic>
        <p:nvPicPr>
          <p:cNvPr id="15" name="Google Shape;15;p3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3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7404" y="466950"/>
            <a:ext cx="989034" cy="297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" name="Google Shape;17;p3"/>
          <p:cNvCxnSpPr/>
          <p:nvPr/>
        </p:nvCxnSpPr>
        <p:spPr>
          <a:xfrm>
            <a:off x="740200" y="4533900"/>
            <a:ext cx="2153100" cy="3300"/>
          </a:xfrm>
          <a:prstGeom prst="straightConnector1">
            <a:avLst/>
          </a:prstGeom>
          <a:noFill/>
          <a:ln w="76200" cap="flat" cmpd="sng">
            <a:solidFill>
              <a:srgbClr val="A2C52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652344" y="1994231"/>
            <a:ext cx="5478000" cy="2267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rc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707C396-5F4C-5544-8AB3-1921FCEB9C30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FCBFDC-FC53-C145-87E3-0FE906977F71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" name="Google Shape;75;p11">
            <a:extLst>
              <a:ext uri="{FF2B5EF4-FFF2-40B4-BE49-F238E27FC236}">
                <a16:creationId xmlns:a16="http://schemas.microsoft.com/office/drawing/2014/main" id="{068964BD-2D74-4446-97E6-A7AAD5C4EFE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6399" y="439100"/>
            <a:ext cx="6623069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pic>
        <p:nvPicPr>
          <p:cNvPr id="6" name="Google Shape;81;p12">
            <a:extLst>
              <a:ext uri="{FF2B5EF4-FFF2-40B4-BE49-F238E27FC236}">
                <a16:creationId xmlns:a16="http://schemas.microsoft.com/office/drawing/2014/main" id="{520348C0-23BE-084F-9B8C-13519E6190F3}"/>
              </a:ext>
            </a:extLst>
          </p:cNvPr>
          <p:cNvPicPr preferRelativeResize="0"/>
          <p:nvPr userDrawn="1"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Google Shape;82;p12">
            <a:extLst>
              <a:ext uri="{FF2B5EF4-FFF2-40B4-BE49-F238E27FC236}">
                <a16:creationId xmlns:a16="http://schemas.microsoft.com/office/drawing/2014/main" id="{2A5BC63B-5804-9942-B614-40372695BCA8}"/>
              </a:ext>
            </a:extLst>
          </p:cNvPr>
          <p:cNvCxnSpPr/>
          <p:nvPr userDrawn="1"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623C8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" name="Google Shape;76;p11">
            <a:extLst>
              <a:ext uri="{FF2B5EF4-FFF2-40B4-BE49-F238E27FC236}">
                <a16:creationId xmlns:a16="http://schemas.microsoft.com/office/drawing/2014/main" id="{EE958B86-C478-194E-BFB0-ECF15EED2F2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56401" y="1106575"/>
            <a:ext cx="5196699" cy="34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2C52D"/>
              </a:buClr>
              <a:buSzPts val="1400"/>
              <a:buFont typeface="Lato"/>
              <a:buChar char="⇛"/>
              <a:defRPr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600"/>
              </a:spcBef>
              <a:spcAft>
                <a:spcPts val="600"/>
              </a:spcAft>
              <a:buClr>
                <a:srgbClr val="623C8E"/>
              </a:buClr>
              <a:buSzPct val="50000"/>
              <a:buFont typeface=".Lucida Grande UI Regular"/>
              <a:buChar char="◆"/>
              <a:defRPr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479361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+ Body Text 1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pic>
        <p:nvPicPr>
          <p:cNvPr id="43" name="Google Shape;43;p7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0400" y="4514175"/>
            <a:ext cx="257423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4" name="Google Shape;44;p7"/>
          <p:cNvCxnSpPr/>
          <p:nvPr/>
        </p:nvCxnSpPr>
        <p:spPr>
          <a:xfrm>
            <a:off x="631925" y="4666900"/>
            <a:ext cx="7549500" cy="21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5" name="Google Shape;45;p7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158524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7"/>
          <p:cNvSpPr txBox="1">
            <a:spLocks noGrp="1"/>
          </p:cNvSpPr>
          <p:nvPr>
            <p:ph type="subTitle" idx="1"/>
          </p:nvPr>
        </p:nvSpPr>
        <p:spPr>
          <a:xfrm>
            <a:off x="2690000" y="439100"/>
            <a:ext cx="49959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2690000" y="1164900"/>
            <a:ext cx="6587100" cy="25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A2C52D"/>
              </a:buClr>
              <a:buSzPts val="1400"/>
              <a:buFont typeface="Lato"/>
              <a:buChar char="⇛"/>
              <a:defRPr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ff White + Boxes" preserve="1" userDrawn="1">
  <p:cSld name="Off White + Boxe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4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4" name="Google Shape;94;p14"/>
          <p:cNvCxnSpPr/>
          <p:nvPr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5" name="Google Shape;95;p14"/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49959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6" name="Google Shape;96;p14"/>
          <p:cNvSpPr/>
          <p:nvPr/>
        </p:nvSpPr>
        <p:spPr>
          <a:xfrm>
            <a:off x="6087125" y="1232725"/>
            <a:ext cx="2363100" cy="30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97;p14"/>
          <p:cNvSpPr/>
          <p:nvPr/>
        </p:nvSpPr>
        <p:spPr>
          <a:xfrm>
            <a:off x="3368925" y="1232725"/>
            <a:ext cx="2363100" cy="30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Google Shape;98;p14"/>
          <p:cNvSpPr/>
          <p:nvPr/>
        </p:nvSpPr>
        <p:spPr>
          <a:xfrm>
            <a:off x="650725" y="1232725"/>
            <a:ext cx="2363100" cy="30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5B384F-8CE4-A64E-B024-589DF6A791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080" y="1341393"/>
            <a:ext cx="2133600" cy="347663"/>
          </a:xfrm>
          <a:prstGeom prst="rect">
            <a:avLst/>
          </a:prstGeom>
        </p:spPr>
        <p:txBody>
          <a:bodyPr anchor="ctr"/>
          <a:lstStyle>
            <a:lvl1pPr algn="ctr">
              <a:defRPr b="1" cap="all" baseline="0">
                <a:solidFill>
                  <a:schemeClr val="bg1">
                    <a:lumMod val="50000"/>
                  </a:schemeClr>
                </a:solidFill>
                <a:latin typeface="Avenir Next LT Pro" panose="020B0504020202020204" pitchFamily="34" charset="77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9E3755D-B4BD-4D44-BA7A-A2D5B91E4D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05200" y="1350118"/>
            <a:ext cx="2133600" cy="347663"/>
          </a:xfrm>
          <a:prstGeom prst="rect">
            <a:avLst/>
          </a:prstGeom>
        </p:spPr>
        <p:txBody>
          <a:bodyPr anchor="ctr"/>
          <a:lstStyle>
            <a:lvl1pPr algn="ctr">
              <a:defRPr lang="en-US" sz="1400" b="1" i="0" u="none" strike="noStrike" cap="all" baseline="0" dirty="0" smtClean="0">
                <a:solidFill>
                  <a:schemeClr val="bg1">
                    <a:lumMod val="50000"/>
                  </a:schemeClr>
                </a:solidFill>
                <a:latin typeface="Avenir Next LT Pro" panose="020B0504020202020204" pitchFamily="34" charset="77"/>
                <a:ea typeface="Arial"/>
                <a:cs typeface="Arial"/>
                <a:sym typeface="Arial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en-US" dirty="0"/>
              <a:t>Click to 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4B76DA2-A782-214F-95EA-4696625120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00775" y="1341392"/>
            <a:ext cx="2133600" cy="347663"/>
          </a:xfrm>
          <a:prstGeom prst="rect">
            <a:avLst/>
          </a:prstGeom>
        </p:spPr>
        <p:txBody>
          <a:bodyPr anchor="ctr"/>
          <a:lstStyle>
            <a:lvl1pPr algn="ctr">
              <a:defRPr lang="en-US" sz="1400" b="1" i="0" u="none" strike="noStrike" cap="all" baseline="0" dirty="0" smtClean="0">
                <a:solidFill>
                  <a:schemeClr val="bg1">
                    <a:lumMod val="50000"/>
                  </a:schemeClr>
                </a:solidFill>
                <a:latin typeface="Avenir Next LT Pro" panose="020B0504020202020204" pitchFamily="34" charset="77"/>
                <a:ea typeface="Arial"/>
                <a:cs typeface="Arial"/>
                <a:sym typeface="Arial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B33398-CBF7-5F4F-ABBC-EC4E267214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6080" y="1797722"/>
            <a:ext cx="2133600" cy="2337069"/>
          </a:xfrm>
          <a:prstGeom prst="rect">
            <a:avLst/>
          </a:prstGeom>
        </p:spPr>
        <p:txBody>
          <a:bodyPr/>
          <a:lstStyle>
            <a:lvl1pPr marL="138113" indent="-13811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b="0" i="0">
                <a:latin typeface="Lato Light" panose="020F0302020204030203" pitchFamily="34" charset="77"/>
              </a:defRPr>
            </a:lvl1pPr>
            <a:lvl2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2pPr>
            <a:lvl3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3pPr>
            <a:lvl4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4pPr>
            <a:lvl5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BEC2FB74-BFD0-E845-822C-3279856C9C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83675" y="1797722"/>
            <a:ext cx="2133600" cy="2337069"/>
          </a:xfrm>
          <a:prstGeom prst="rect">
            <a:avLst/>
          </a:prstGeom>
        </p:spPr>
        <p:txBody>
          <a:bodyPr/>
          <a:lstStyle>
            <a:lvl1pPr marL="138113" indent="-13811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b="0" i="0">
                <a:latin typeface="Lato Light" panose="020F0302020204030203" pitchFamily="34" charset="77"/>
              </a:defRPr>
            </a:lvl1pPr>
            <a:lvl2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2pPr>
            <a:lvl3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3pPr>
            <a:lvl4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4pPr>
            <a:lvl5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D80EFD09-327B-E244-9128-A1CE63E6C4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00775" y="1797722"/>
            <a:ext cx="2133600" cy="2337069"/>
          </a:xfrm>
          <a:prstGeom prst="rect">
            <a:avLst/>
          </a:prstGeom>
        </p:spPr>
        <p:txBody>
          <a:bodyPr/>
          <a:lstStyle>
            <a:lvl1pPr marL="138113" indent="-13811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b="0" i="0">
                <a:latin typeface="Lato Light" panose="020F0302020204030203" pitchFamily="34" charset="77"/>
              </a:defRPr>
            </a:lvl1pPr>
            <a:lvl2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2pPr>
            <a:lvl3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3pPr>
            <a:lvl4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4pPr>
            <a:lvl5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55552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ff White Bacgrd">
  <p:cSld name="BIG_NUMBER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pic>
        <p:nvPicPr>
          <p:cNvPr id="73" name="Google Shape;73;p11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4" name="Google Shape;74;p11"/>
          <p:cNvCxnSpPr/>
          <p:nvPr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5" name="Google Shape;75;p11"/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6808806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76" name="Google Shape;76;p11"/>
          <p:cNvSpPr txBox="1">
            <a:spLocks noGrp="1"/>
          </p:cNvSpPr>
          <p:nvPr>
            <p:ph type="body" idx="2"/>
          </p:nvPr>
        </p:nvSpPr>
        <p:spPr>
          <a:xfrm>
            <a:off x="556400" y="1106575"/>
            <a:ext cx="7325400" cy="3331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A2C52D"/>
              </a:buClr>
              <a:buSzPts val="1400"/>
              <a:buFont typeface="Lato"/>
              <a:buChar char="⇛"/>
              <a:defRPr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400"/>
              </a:spcBef>
              <a:spcAft>
                <a:spcPts val="400"/>
              </a:spcAft>
              <a:buSzPts val="1400"/>
              <a:buFont typeface="Arial" panose="020B0604020202020204" pitchFamily="34" charset="0"/>
              <a:buChar char="•"/>
              <a:defRPr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4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1178FD-7476-1042-B90D-912F6259078F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4" name="Google Shape;72;p11">
            <a:extLst>
              <a:ext uri="{FF2B5EF4-FFF2-40B4-BE49-F238E27FC236}">
                <a16:creationId xmlns:a16="http://schemas.microsoft.com/office/drawing/2014/main" id="{69D0AD1C-6823-0945-8E64-AF6A2911DAE5}"/>
              </a:ext>
            </a:extLst>
          </p:cNvPr>
          <p:cNvSpPr txBox="1">
            <a:spLocks/>
          </p:cNvSpPr>
          <p:nvPr userDrawn="1"/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5" name="Google Shape;73;p11">
            <a:extLst>
              <a:ext uri="{FF2B5EF4-FFF2-40B4-BE49-F238E27FC236}">
                <a16:creationId xmlns:a16="http://schemas.microsoft.com/office/drawing/2014/main" id="{01FC23C3-3C09-9E4A-B692-1462458F3F04}"/>
              </a:ext>
            </a:extLst>
          </p:cNvPr>
          <p:cNvPicPr preferRelativeResize="0"/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oogle Shape;74;p11">
            <a:extLst>
              <a:ext uri="{FF2B5EF4-FFF2-40B4-BE49-F238E27FC236}">
                <a16:creationId xmlns:a16="http://schemas.microsoft.com/office/drawing/2014/main" id="{F7907D5E-7D7A-F443-B395-F5BD1642A525}"/>
              </a:ext>
            </a:extLst>
          </p:cNvPr>
          <p:cNvCxnSpPr/>
          <p:nvPr userDrawn="1"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" name="Google Shape;75;p11">
            <a:extLst>
              <a:ext uri="{FF2B5EF4-FFF2-40B4-BE49-F238E27FC236}">
                <a16:creationId xmlns:a16="http://schemas.microsoft.com/office/drawing/2014/main" id="{3A546157-2C56-C040-9CD4-359BC8D7A41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6808806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8" name="Google Shape;76;p11">
            <a:extLst>
              <a:ext uri="{FF2B5EF4-FFF2-40B4-BE49-F238E27FC236}">
                <a16:creationId xmlns:a16="http://schemas.microsoft.com/office/drawing/2014/main" id="{BC789515-184A-4949-A271-0F0FFBA8389C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56400" y="1106575"/>
            <a:ext cx="7325400" cy="3331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A2C52D"/>
              </a:buClr>
              <a:buSzPts val="1400"/>
              <a:buFont typeface="Lato"/>
              <a:buChar char="⇛"/>
              <a:defRPr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400"/>
              </a:spcBef>
              <a:spcAft>
                <a:spcPts val="400"/>
              </a:spcAft>
              <a:buSzPts val="1400"/>
              <a:buFont typeface="Arial" panose="020B0604020202020204" pitchFamily="34" charset="0"/>
              <a:buChar char="•"/>
              <a:defRPr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914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pa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96014D-BAF6-484F-B309-E1B10896713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4" name="Google Shape;73;p11">
            <a:extLst>
              <a:ext uri="{FF2B5EF4-FFF2-40B4-BE49-F238E27FC236}">
                <a16:creationId xmlns:a16="http://schemas.microsoft.com/office/drawing/2014/main" id="{0CEE266F-B77A-DD4D-8548-42BDB0E4B5F6}"/>
              </a:ext>
            </a:extLst>
          </p:cNvPr>
          <p:cNvPicPr preferRelativeResize="0"/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Google Shape;74;p11">
            <a:extLst>
              <a:ext uri="{FF2B5EF4-FFF2-40B4-BE49-F238E27FC236}">
                <a16:creationId xmlns:a16="http://schemas.microsoft.com/office/drawing/2014/main" id="{46E12F5A-7063-D84E-AD7D-1BE526B6C3A3}"/>
              </a:ext>
            </a:extLst>
          </p:cNvPr>
          <p:cNvCxnSpPr/>
          <p:nvPr userDrawn="1"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" name="Google Shape;75;p11">
            <a:extLst>
              <a:ext uri="{FF2B5EF4-FFF2-40B4-BE49-F238E27FC236}">
                <a16:creationId xmlns:a16="http://schemas.microsoft.com/office/drawing/2014/main" id="{7D4C1BC5-5E8B-0B47-A48A-275CEAE76DE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6823094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7" name="Google Shape;76;p11">
            <a:extLst>
              <a:ext uri="{FF2B5EF4-FFF2-40B4-BE49-F238E27FC236}">
                <a16:creationId xmlns:a16="http://schemas.microsoft.com/office/drawing/2014/main" id="{8DB042B6-BA1A-4441-A5DF-72A224E896D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56400" y="1106575"/>
            <a:ext cx="7325400" cy="25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2C52D"/>
              </a:buClr>
              <a:buSzPts val="1400"/>
              <a:buFont typeface="Lato"/>
              <a:buChar char="⇛"/>
              <a:defRPr sz="1600"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200"/>
              </a:spcBef>
              <a:spcAft>
                <a:spcPts val="200"/>
              </a:spcAft>
              <a:buSzPts val="1400"/>
              <a:buFont typeface="Arial" panose="020B0604020202020204" pitchFamily="34" charset="0"/>
              <a:buChar char="•"/>
              <a:defRPr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67995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96014D-BAF6-484F-B309-E1B10896713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4" name="Google Shape;73;p11">
            <a:extLst>
              <a:ext uri="{FF2B5EF4-FFF2-40B4-BE49-F238E27FC236}">
                <a16:creationId xmlns:a16="http://schemas.microsoft.com/office/drawing/2014/main" id="{0CEE266F-B77A-DD4D-8548-42BDB0E4B5F6}"/>
              </a:ext>
            </a:extLst>
          </p:cNvPr>
          <p:cNvPicPr preferRelativeResize="0"/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Google Shape;74;p11">
            <a:extLst>
              <a:ext uri="{FF2B5EF4-FFF2-40B4-BE49-F238E27FC236}">
                <a16:creationId xmlns:a16="http://schemas.microsoft.com/office/drawing/2014/main" id="{46E12F5A-7063-D84E-AD7D-1BE526B6C3A3}"/>
              </a:ext>
            </a:extLst>
          </p:cNvPr>
          <p:cNvCxnSpPr/>
          <p:nvPr userDrawn="1"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" name="Google Shape;75;p11">
            <a:extLst>
              <a:ext uri="{FF2B5EF4-FFF2-40B4-BE49-F238E27FC236}">
                <a16:creationId xmlns:a16="http://schemas.microsoft.com/office/drawing/2014/main" id="{7D4C1BC5-5E8B-0B47-A48A-275CEAE76DE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6823094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7" name="Google Shape;76;p11">
            <a:extLst>
              <a:ext uri="{FF2B5EF4-FFF2-40B4-BE49-F238E27FC236}">
                <a16:creationId xmlns:a16="http://schemas.microsoft.com/office/drawing/2014/main" id="{8DB042B6-BA1A-4441-A5DF-72A224E896D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56400" y="1106575"/>
            <a:ext cx="3915708" cy="25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A2C52D"/>
              </a:buClr>
              <a:buSzPts val="1400"/>
              <a:buFont typeface="Lato"/>
              <a:buChar char="⇛"/>
              <a:defRPr sz="1400"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200"/>
              </a:spcBef>
              <a:spcAft>
                <a:spcPts val="200"/>
              </a:spcAft>
              <a:buSzPts val="1400"/>
              <a:buFont typeface="Arial" panose="020B0604020202020204" pitchFamily="34" charset="0"/>
              <a:buChar char="•"/>
              <a:defRPr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Google Shape;76;p11">
            <a:extLst>
              <a:ext uri="{FF2B5EF4-FFF2-40B4-BE49-F238E27FC236}">
                <a16:creationId xmlns:a16="http://schemas.microsoft.com/office/drawing/2014/main" id="{B0B6C384-E546-A24A-9CDA-451A4B9AB64B}"/>
              </a:ext>
            </a:extLst>
          </p:cNvPr>
          <p:cNvSpPr txBox="1">
            <a:spLocks noGrp="1"/>
          </p:cNvSpPr>
          <p:nvPr>
            <p:ph type="body" idx="11"/>
          </p:nvPr>
        </p:nvSpPr>
        <p:spPr>
          <a:xfrm>
            <a:off x="4671892" y="1106575"/>
            <a:ext cx="3915708" cy="25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2C52D"/>
              </a:buClr>
              <a:buSzPts val="1400"/>
              <a:buFont typeface="Lato"/>
              <a:buChar char="⇛"/>
              <a:defRPr lang="en-US" sz="1400" b="0" i="0" u="none" strike="noStrike" cap="non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200"/>
              </a:spcBef>
              <a:spcAft>
                <a:spcPts val="200"/>
              </a:spcAft>
              <a:buSzPts val="1400"/>
              <a:buFont typeface="Arial" panose="020B0604020202020204" pitchFamily="34" charset="0"/>
              <a:buChar char="•"/>
              <a:defRPr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457200" marR="0" lvl="0" indent="-317500" algn="l" rtl="0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A2C52D"/>
              </a:buClr>
              <a:buSzPts val="1400"/>
              <a:buFont typeface="Lato"/>
              <a:buChar char="⇛"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310433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0AEADC-827C-DF4C-8153-D81D77DF5083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4" name="Google Shape;75;p11">
            <a:extLst>
              <a:ext uri="{FF2B5EF4-FFF2-40B4-BE49-F238E27FC236}">
                <a16:creationId xmlns:a16="http://schemas.microsoft.com/office/drawing/2014/main" id="{2A7F52EB-F3CB-674E-9459-7A62F9A9BBE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49959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" name="Google Shape;76;p11">
            <a:extLst>
              <a:ext uri="{FF2B5EF4-FFF2-40B4-BE49-F238E27FC236}">
                <a16:creationId xmlns:a16="http://schemas.microsoft.com/office/drawing/2014/main" id="{1E6E8989-F304-9041-8075-814F7475840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572000" y="1106575"/>
            <a:ext cx="4001632" cy="25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2C52D"/>
              </a:buClr>
              <a:buSzPts val="1400"/>
              <a:buFont typeface="Lato"/>
              <a:buChar char="⇛"/>
              <a:defRPr sz="1600"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200"/>
              </a:spcBef>
              <a:spcAft>
                <a:spcPts val="200"/>
              </a:spcAft>
              <a:buSzPts val="1400"/>
              <a:buFont typeface="Arial" panose="020B0604020202020204" pitchFamily="34" charset="0"/>
              <a:buChar char="•"/>
              <a:defRPr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6" name="Google Shape;73;p11">
            <a:extLst>
              <a:ext uri="{FF2B5EF4-FFF2-40B4-BE49-F238E27FC236}">
                <a16:creationId xmlns:a16="http://schemas.microsoft.com/office/drawing/2014/main" id="{C07E493D-9D26-5C46-8886-E08589ADC1A2}"/>
              </a:ext>
            </a:extLst>
          </p:cNvPr>
          <p:cNvPicPr preferRelativeResize="0"/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Google Shape;74;p11">
            <a:extLst>
              <a:ext uri="{FF2B5EF4-FFF2-40B4-BE49-F238E27FC236}">
                <a16:creationId xmlns:a16="http://schemas.microsoft.com/office/drawing/2014/main" id="{80A2EA54-A46C-6948-8407-21BFB9EE8DBF}"/>
              </a:ext>
            </a:extLst>
          </p:cNvPr>
          <p:cNvCxnSpPr/>
          <p:nvPr userDrawn="1"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926428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oxes--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92;p14">
            <a:extLst>
              <a:ext uri="{FF2B5EF4-FFF2-40B4-BE49-F238E27FC236}">
                <a16:creationId xmlns:a16="http://schemas.microsoft.com/office/drawing/2014/main" id="{5B68116C-F47A-7444-B459-F63A60CA346D}"/>
              </a:ext>
            </a:extLst>
          </p:cNvPr>
          <p:cNvPicPr preferRelativeResize="0"/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0AA2C4-B1B2-6C41-A252-BC4A52F3D49A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5" name="Google Shape;93;p14">
            <a:extLst>
              <a:ext uri="{FF2B5EF4-FFF2-40B4-BE49-F238E27FC236}">
                <a16:creationId xmlns:a16="http://schemas.microsoft.com/office/drawing/2014/main" id="{381EC8C0-6055-4648-A2C2-FD1D20F0C4CB}"/>
              </a:ext>
            </a:extLst>
          </p:cNvPr>
          <p:cNvPicPr preferRelativeResize="0"/>
          <p:nvPr userDrawn="1"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oogle Shape;94;p14">
            <a:extLst>
              <a:ext uri="{FF2B5EF4-FFF2-40B4-BE49-F238E27FC236}">
                <a16:creationId xmlns:a16="http://schemas.microsoft.com/office/drawing/2014/main" id="{CF0B6A8C-8072-F149-A8FA-8987D931F099}"/>
              </a:ext>
            </a:extLst>
          </p:cNvPr>
          <p:cNvCxnSpPr/>
          <p:nvPr userDrawn="1"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" name="Google Shape;95;p14">
            <a:extLst>
              <a:ext uri="{FF2B5EF4-FFF2-40B4-BE49-F238E27FC236}">
                <a16:creationId xmlns:a16="http://schemas.microsoft.com/office/drawing/2014/main" id="{71DA9E2E-2EFC-1C42-98AA-8EBD8961A71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49959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" name="Google Shape;96;p14">
            <a:extLst>
              <a:ext uri="{FF2B5EF4-FFF2-40B4-BE49-F238E27FC236}">
                <a16:creationId xmlns:a16="http://schemas.microsoft.com/office/drawing/2014/main" id="{26A179D2-1C90-334D-B9DE-E98F27789A75}"/>
              </a:ext>
            </a:extLst>
          </p:cNvPr>
          <p:cNvSpPr/>
          <p:nvPr userDrawn="1"/>
        </p:nvSpPr>
        <p:spPr>
          <a:xfrm>
            <a:off x="4550667" y="1232725"/>
            <a:ext cx="3600000" cy="30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" name="Google Shape;97;p14">
            <a:extLst>
              <a:ext uri="{FF2B5EF4-FFF2-40B4-BE49-F238E27FC236}">
                <a16:creationId xmlns:a16="http://schemas.microsoft.com/office/drawing/2014/main" id="{DE4EA939-1CFF-914B-93F4-1741986C269B}"/>
              </a:ext>
            </a:extLst>
          </p:cNvPr>
          <p:cNvSpPr/>
          <p:nvPr userDrawn="1"/>
        </p:nvSpPr>
        <p:spPr>
          <a:xfrm>
            <a:off x="659357" y="1232725"/>
            <a:ext cx="3600000" cy="30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346537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535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2">
  <p:cSld name="CUSTOM_5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18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3" y="4"/>
            <a:ext cx="914400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8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6612" y="4502975"/>
            <a:ext cx="350782" cy="3332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5" name="Google Shape;125;p18"/>
          <p:cNvCxnSpPr/>
          <p:nvPr/>
        </p:nvCxnSpPr>
        <p:spPr>
          <a:xfrm>
            <a:off x="631925" y="4666900"/>
            <a:ext cx="3555000" cy="3000"/>
          </a:xfrm>
          <a:prstGeom prst="straightConnector1">
            <a:avLst/>
          </a:prstGeom>
          <a:noFill/>
          <a:ln w="9525" cap="flat" cmpd="sng">
            <a:solidFill>
              <a:srgbClr val="623C8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6" name="Google Shape;126;p18"/>
          <p:cNvCxnSpPr/>
          <p:nvPr/>
        </p:nvCxnSpPr>
        <p:spPr>
          <a:xfrm rot="10800000" flipH="1">
            <a:off x="4935100" y="4672150"/>
            <a:ext cx="3577200" cy="7200"/>
          </a:xfrm>
          <a:prstGeom prst="straightConnector1">
            <a:avLst/>
          </a:prstGeom>
          <a:noFill/>
          <a:ln w="9525" cap="flat" cmpd="sng">
            <a:solidFill>
              <a:srgbClr val="623C8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7" name="Google Shape;127;p18"/>
          <p:cNvSpPr txBox="1"/>
          <p:nvPr/>
        </p:nvSpPr>
        <p:spPr>
          <a:xfrm>
            <a:off x="4083675" y="1617700"/>
            <a:ext cx="13032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0"/>
              <a:buFont typeface="Arial"/>
              <a:buNone/>
            </a:pPr>
            <a:r>
              <a:rPr lang="en-GB" sz="16000" b="0" i="0" u="none" strike="noStrike" cap="none" dirty="0">
                <a:solidFill>
                  <a:srgbClr val="623C8E"/>
                </a:solidFill>
                <a:latin typeface="Impact"/>
                <a:ea typeface="Impact"/>
                <a:cs typeface="Impact"/>
                <a:sym typeface="Impact"/>
              </a:rPr>
              <a:t>“</a:t>
            </a:r>
            <a:endParaRPr sz="15900" b="0" i="0" u="none" strike="noStrike" cap="none" dirty="0">
              <a:solidFill>
                <a:srgbClr val="623C8E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28" name="Google Shape;128;p18"/>
          <p:cNvSpPr txBox="1">
            <a:spLocks noGrp="1"/>
          </p:cNvSpPr>
          <p:nvPr>
            <p:ph type="subTitle" idx="1"/>
          </p:nvPr>
        </p:nvSpPr>
        <p:spPr>
          <a:xfrm>
            <a:off x="639050" y="1881850"/>
            <a:ext cx="7873200" cy="132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 i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1D2240-9EA6-E54F-817A-A116C42A1488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4" name="Google Shape;92;p14">
            <a:extLst>
              <a:ext uri="{FF2B5EF4-FFF2-40B4-BE49-F238E27FC236}">
                <a16:creationId xmlns:a16="http://schemas.microsoft.com/office/drawing/2014/main" id="{DC177095-1B45-2548-BA60-16EDB2661304}"/>
              </a:ext>
            </a:extLst>
          </p:cNvPr>
          <p:cNvPicPr preferRelativeResize="0"/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F2F04B59-C232-8241-B2F2-3C4FBFD5154F}"/>
              </a:ext>
            </a:extLst>
          </p:cNvPr>
          <p:cNvSpPr txBox="1">
            <a:spLocks/>
          </p:cNvSpPr>
          <p:nvPr userDrawn="1"/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6" name="Google Shape;93;p14">
            <a:extLst>
              <a:ext uri="{FF2B5EF4-FFF2-40B4-BE49-F238E27FC236}">
                <a16:creationId xmlns:a16="http://schemas.microsoft.com/office/drawing/2014/main" id="{180EA07C-F72D-C648-B5E1-A8D35D5A60DF}"/>
              </a:ext>
            </a:extLst>
          </p:cNvPr>
          <p:cNvPicPr preferRelativeResize="0"/>
          <p:nvPr userDrawn="1"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Google Shape;94;p14">
            <a:extLst>
              <a:ext uri="{FF2B5EF4-FFF2-40B4-BE49-F238E27FC236}">
                <a16:creationId xmlns:a16="http://schemas.microsoft.com/office/drawing/2014/main" id="{7D575399-C220-8A42-9527-53F28987076F}"/>
              </a:ext>
            </a:extLst>
          </p:cNvPr>
          <p:cNvCxnSpPr/>
          <p:nvPr userDrawn="1"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" name="Google Shape;95;p14">
            <a:extLst>
              <a:ext uri="{FF2B5EF4-FFF2-40B4-BE49-F238E27FC236}">
                <a16:creationId xmlns:a16="http://schemas.microsoft.com/office/drawing/2014/main" id="{5E2B4A80-71E7-1A49-9F16-D9FA26CC721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49959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" name="Google Shape;96;p14">
            <a:extLst>
              <a:ext uri="{FF2B5EF4-FFF2-40B4-BE49-F238E27FC236}">
                <a16:creationId xmlns:a16="http://schemas.microsoft.com/office/drawing/2014/main" id="{00AA2FBD-4F0F-6346-B9D3-2B54B97BAC7B}"/>
              </a:ext>
            </a:extLst>
          </p:cNvPr>
          <p:cNvSpPr/>
          <p:nvPr userDrawn="1"/>
        </p:nvSpPr>
        <p:spPr>
          <a:xfrm>
            <a:off x="4899025" y="1841067"/>
            <a:ext cx="3600000" cy="244985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" name="Google Shape;97;p14">
            <a:extLst>
              <a:ext uri="{FF2B5EF4-FFF2-40B4-BE49-F238E27FC236}">
                <a16:creationId xmlns:a16="http://schemas.microsoft.com/office/drawing/2014/main" id="{10C7AA06-087D-554D-BEE7-F8EDF28D44A4}"/>
              </a:ext>
            </a:extLst>
          </p:cNvPr>
          <p:cNvSpPr/>
          <p:nvPr userDrawn="1"/>
        </p:nvSpPr>
        <p:spPr>
          <a:xfrm>
            <a:off x="659357" y="1841067"/>
            <a:ext cx="3600000" cy="244985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CA" sz="1400" dirty="0"/>
          </a:p>
          <a:p>
            <a:pPr marL="285750" lvl="2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1400" dirty="0"/>
          </a:p>
        </p:txBody>
      </p:sp>
      <p:sp>
        <p:nvSpPr>
          <p:cNvPr id="11" name="Google Shape;97;p14">
            <a:extLst>
              <a:ext uri="{FF2B5EF4-FFF2-40B4-BE49-F238E27FC236}">
                <a16:creationId xmlns:a16="http://schemas.microsoft.com/office/drawing/2014/main" id="{8468A6E5-7FA6-D144-BA70-65E3370D5DD8}"/>
              </a:ext>
            </a:extLst>
          </p:cNvPr>
          <p:cNvSpPr/>
          <p:nvPr userDrawn="1"/>
        </p:nvSpPr>
        <p:spPr>
          <a:xfrm>
            <a:off x="659357" y="1016924"/>
            <a:ext cx="7839668" cy="705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Lato" panose="020F0502020204030203" pitchFamily="34" charset="77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334B3C2-7376-BE41-8CA9-C0D1DFD9270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8813" y="1841500"/>
            <a:ext cx="3586162" cy="2444750"/>
          </a:xfrm>
          <a:prstGeom prst="rect">
            <a:avLst/>
          </a:prstGeom>
        </p:spPr>
        <p:txBody>
          <a:bodyPr/>
          <a:lstStyle>
            <a:lvl1pPr algn="ctr">
              <a:spcBef>
                <a:spcPts val="0"/>
              </a:spcBef>
              <a:spcAft>
                <a:spcPts val="600"/>
              </a:spcAft>
              <a:defRPr>
                <a:latin typeface="Lato" panose="020F0502020204030203" pitchFamily="34" charset="77"/>
              </a:defRPr>
            </a:lvl1pPr>
            <a:lvl2pPr marL="273050" indent="-1333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77"/>
              </a:defRPr>
            </a:lvl2pPr>
            <a:lvl3pPr marL="273050" indent="-133350"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77"/>
              </a:defRPr>
            </a:lvl3pPr>
            <a:lvl4pPr marL="273050" indent="-133350"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77"/>
              </a:defRPr>
            </a:lvl4pPr>
            <a:lvl5pPr marL="273050" indent="-133350"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0CAC2B50-7925-3E47-A538-1BC5EDB28C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22059" y="1858485"/>
            <a:ext cx="3586162" cy="2444750"/>
          </a:xfrm>
          <a:prstGeom prst="rect">
            <a:avLst/>
          </a:prstGeom>
        </p:spPr>
        <p:txBody>
          <a:bodyPr/>
          <a:lstStyle>
            <a:lvl1pPr algn="ctr">
              <a:spcAft>
                <a:spcPts val="600"/>
              </a:spcAft>
              <a:defRPr>
                <a:latin typeface="Lato" panose="020F0502020204030203" pitchFamily="34" charset="77"/>
              </a:defRPr>
            </a:lvl1pPr>
            <a:lvl2pPr marL="273050" indent="-1333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77"/>
              </a:defRPr>
            </a:lvl2pPr>
            <a:lvl3pPr marL="273050" indent="-133350"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77"/>
              </a:defRPr>
            </a:lvl3pPr>
            <a:lvl4pPr marL="273050" indent="-133350"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77"/>
              </a:defRPr>
            </a:lvl4pPr>
            <a:lvl5pPr marL="273050" indent="-133350"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35B29AC-356D-E440-9C45-C21F57E6C8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6600" y="1082675"/>
            <a:ext cx="7670800" cy="577850"/>
          </a:xfrm>
          <a:prstGeom prst="rect">
            <a:avLst/>
          </a:prstGeom>
        </p:spPr>
        <p:txBody>
          <a:bodyPr/>
          <a:lstStyle>
            <a:lvl1pPr>
              <a:defRPr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23335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rple Backgrd" type="blank">
  <p:cSld name="Purple Backgrd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2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pic>
        <p:nvPicPr>
          <p:cNvPr id="80" name="Google Shape;80;p12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3" y="4"/>
            <a:ext cx="914400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2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2" name="Google Shape;82;p12"/>
          <p:cNvCxnSpPr/>
          <p:nvPr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623C8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3" name="Google Shape;83;p12"/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49959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body" idx="2"/>
          </p:nvPr>
        </p:nvSpPr>
        <p:spPr>
          <a:xfrm>
            <a:off x="556400" y="1106575"/>
            <a:ext cx="7325400" cy="25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2C52D"/>
              </a:buClr>
              <a:buSzPts val="1400"/>
              <a:buFont typeface="Lato"/>
              <a:buChar char="⇛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romanLcPeriod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arabicPeriod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alphaLcPeriod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romanLcPeriod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arabicPeriod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alphaLcPeriod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romanLcPeriod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275022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49" r:id="rId2"/>
    <p:sldLayoutId id="2147483679" r:id="rId3"/>
    <p:sldLayoutId id="2147483653" r:id="rId4"/>
    <p:sldLayoutId id="2147483680" r:id="rId5"/>
    <p:sldLayoutId id="2147483657" r:id="rId6"/>
    <p:sldLayoutId id="2147483681" r:id="rId7"/>
    <p:sldLayoutId id="2147483675" r:id="rId8"/>
    <p:sldLayoutId id="2147483685" r:id="rId9"/>
    <p:sldLayoutId id="2147483677" r:id="rId10"/>
    <p:sldLayoutId id="2147483678" r:id="rId11"/>
    <p:sldLayoutId id="2147483664" r:id="rId12"/>
    <p:sldLayoutId id="2147483682" r:id="rId13"/>
    <p:sldLayoutId id="2147483683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slideLayout" Target="../slideLayouts/slideLayout9.xml"/><Relationship Id="rId4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3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14.emf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tags" Target="../tags/tag1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12" Type="http://schemas.openxmlformats.org/officeDocument/2006/relationships/image" Target="../media/image17.pn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microsoft.com/office/2007/relationships/hdphoto" Target="../media/hdphoto1.wdp"/><Relationship Id="rId5" Type="http://schemas.openxmlformats.org/officeDocument/2006/relationships/tags" Target="../tags/tag24.xml"/><Relationship Id="rId10" Type="http://schemas.openxmlformats.org/officeDocument/2006/relationships/image" Target="../media/image16.png"/><Relationship Id="rId4" Type="http://schemas.openxmlformats.org/officeDocument/2006/relationships/tags" Target="../tags/tag23.xml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2.xml"/><Relationship Id="rId1" Type="http://schemas.openxmlformats.org/officeDocument/2006/relationships/tags" Target="../tags/tag3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image" Target="../media/image19.emf"/><Relationship Id="rId4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4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4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7.xml"/><Relationship Id="rId1" Type="http://schemas.openxmlformats.org/officeDocument/2006/relationships/tags" Target="../tags/tag4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tags" Target="../tags/tag50.xml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notesSlide" Target="../notesSlides/notesSlide4.xml"/><Relationship Id="rId11" Type="http://schemas.openxmlformats.org/officeDocument/2006/relationships/image" Target="../media/image25.png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24.png"/><Relationship Id="rId4" Type="http://schemas.openxmlformats.org/officeDocument/2006/relationships/tags" Target="../tags/tag51.xml"/><Relationship Id="rId9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3" Type="http://schemas.openxmlformats.org/officeDocument/2006/relationships/tags" Target="../tags/tag54.xml"/><Relationship Id="rId7" Type="http://schemas.openxmlformats.org/officeDocument/2006/relationships/tags" Target="../tags/tag58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10" Type="http://schemas.openxmlformats.org/officeDocument/2006/relationships/image" Target="../media/image29.png"/><Relationship Id="rId4" Type="http://schemas.openxmlformats.org/officeDocument/2006/relationships/tags" Target="../tags/tag55.xml"/><Relationship Id="rId9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66.xml"/><Relationship Id="rId13" Type="http://schemas.openxmlformats.org/officeDocument/2006/relationships/tags" Target="../tags/tag71.xml"/><Relationship Id="rId18" Type="http://schemas.openxmlformats.org/officeDocument/2006/relationships/notesSlide" Target="../notesSlides/notesSlide5.xml"/><Relationship Id="rId3" Type="http://schemas.openxmlformats.org/officeDocument/2006/relationships/tags" Target="../tags/tag61.xml"/><Relationship Id="rId7" Type="http://schemas.openxmlformats.org/officeDocument/2006/relationships/tags" Target="../tags/tag65.xml"/><Relationship Id="rId12" Type="http://schemas.openxmlformats.org/officeDocument/2006/relationships/tags" Target="../tags/tag70.xml"/><Relationship Id="rId17" Type="http://schemas.openxmlformats.org/officeDocument/2006/relationships/slideLayout" Target="../slideLayouts/slideLayout8.xml"/><Relationship Id="rId2" Type="http://schemas.openxmlformats.org/officeDocument/2006/relationships/tags" Target="../tags/tag60.xml"/><Relationship Id="rId16" Type="http://schemas.openxmlformats.org/officeDocument/2006/relationships/tags" Target="../tags/tag74.xml"/><Relationship Id="rId1" Type="http://schemas.openxmlformats.org/officeDocument/2006/relationships/tags" Target="../tags/tag59.xml"/><Relationship Id="rId6" Type="http://schemas.openxmlformats.org/officeDocument/2006/relationships/tags" Target="../tags/tag64.xml"/><Relationship Id="rId11" Type="http://schemas.openxmlformats.org/officeDocument/2006/relationships/tags" Target="../tags/tag69.xml"/><Relationship Id="rId5" Type="http://schemas.openxmlformats.org/officeDocument/2006/relationships/tags" Target="../tags/tag63.xml"/><Relationship Id="rId15" Type="http://schemas.openxmlformats.org/officeDocument/2006/relationships/tags" Target="../tags/tag73.xml"/><Relationship Id="rId10" Type="http://schemas.openxmlformats.org/officeDocument/2006/relationships/tags" Target="../tags/tag68.xml"/><Relationship Id="rId19" Type="http://schemas.openxmlformats.org/officeDocument/2006/relationships/image" Target="../media/image30.emf"/><Relationship Id="rId4" Type="http://schemas.openxmlformats.org/officeDocument/2006/relationships/tags" Target="../tags/tag62.xml"/><Relationship Id="rId9" Type="http://schemas.openxmlformats.org/officeDocument/2006/relationships/tags" Target="../tags/tag67.xml"/><Relationship Id="rId14" Type="http://schemas.openxmlformats.org/officeDocument/2006/relationships/tags" Target="../tags/tag7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6.xml"/><Relationship Id="rId1" Type="http://schemas.openxmlformats.org/officeDocument/2006/relationships/tags" Target="../tags/tag7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4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1.xml"/><Relationship Id="rId1" Type="http://schemas.openxmlformats.org/officeDocument/2006/relationships/tags" Target="../tags/tag8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tags" Target="../tags/tag86.xml"/><Relationship Id="rId7" Type="http://schemas.openxmlformats.org/officeDocument/2006/relationships/slideLayout" Target="../slideLayouts/slideLayout13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9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5" Type="http://schemas.openxmlformats.org/officeDocument/2006/relationships/image" Target="../media/image33.png"/><Relationship Id="rId4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9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E6BCE-6315-6E45-8145-EB455C495168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45200" y="1406225"/>
            <a:ext cx="7883164" cy="2847900"/>
          </a:xfrm>
        </p:spPr>
        <p:txBody>
          <a:bodyPr/>
          <a:lstStyle/>
          <a:p>
            <a:r>
              <a:rPr lang="fr-CA" dirty="0"/>
              <a:t>Prospérer dans les équipes hybrides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583BA5-61AC-E94C-9055-4F7467E1CE8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88428" y="3907996"/>
            <a:ext cx="53126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dirty="0"/>
              <a:t> </a:t>
            </a:r>
            <a:r>
              <a:rPr lang="en-CA" dirty="0"/>
              <a:t>🧰 📖 🎥 </a:t>
            </a:r>
            <a:r>
              <a:rPr lang="fr-CA" dirty="0"/>
              <a:t>https://www.lianedavey.com/thriving-in-hybrid-teams/</a:t>
            </a:r>
          </a:p>
        </p:txBody>
      </p:sp>
    </p:spTree>
    <p:extLst>
      <p:ext uri="{BB962C8B-B14F-4D97-AF65-F5344CB8AC3E}">
        <p14:creationId xmlns:p14="http://schemas.microsoft.com/office/powerpoint/2010/main" val="2090269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4DD9884-274D-564F-8E17-FE145899479E}"/>
              </a:ext>
            </a:extLst>
          </p:cNvPr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556400" y="439100"/>
            <a:ext cx="6823094" cy="454500"/>
          </a:xfrm>
        </p:spPr>
        <p:txBody>
          <a:bodyPr/>
          <a:lstStyle/>
          <a:p>
            <a:r>
              <a:rPr lang="fr-CA"/>
              <a:t>Les avantages de chaque façon de travailler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944A97-82B6-A449-B6A3-251B4FC1F6F0}"/>
              </a:ext>
            </a:extLst>
          </p:cNvPr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556400" y="1106575"/>
            <a:ext cx="3915708" cy="2529000"/>
          </a:xfrm>
        </p:spPr>
        <p:txBody>
          <a:bodyPr/>
          <a:lstStyle/>
          <a:p>
            <a:pPr marL="139700" indent="0">
              <a:buNone/>
            </a:pPr>
            <a:r>
              <a:rPr lang="fr-CA" sz="1200" dirty="0"/>
              <a:t>Les avantages du télétravail </a:t>
            </a:r>
          </a:p>
          <a:p>
            <a:r>
              <a:rPr lang="fr-CA" sz="1200" dirty="0"/>
              <a:t>Productivité et qualité accrues </a:t>
            </a:r>
          </a:p>
          <a:p>
            <a:r>
              <a:rPr lang="fr-CA" sz="1200" dirty="0"/>
              <a:t>Engagement accru et diminution de l’absentéisme</a:t>
            </a:r>
          </a:p>
          <a:p>
            <a:r>
              <a:rPr lang="fr-CA" sz="1200" dirty="0"/>
              <a:t>Réduction des coûts et des répercussions sur l’environnement</a:t>
            </a:r>
          </a:p>
          <a:p>
            <a:r>
              <a:rPr lang="fr-CA" sz="1200" dirty="0"/>
              <a:t>Marge de manœuvre accrue et réduction du temps perdu </a:t>
            </a:r>
          </a:p>
          <a:p>
            <a:r>
              <a:rPr lang="fr-CA" sz="1200" dirty="0"/>
              <a:t>Accès aux meilleurs talents, quel que soit leur emplacement </a:t>
            </a:r>
          </a:p>
          <a:p>
            <a:r>
              <a:rPr lang="fr-CA" sz="1200" dirty="0"/>
              <a:t>Meilleure préparation aux catastrophes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0993E87-DE5E-2642-89F9-352289B69CE5}"/>
              </a:ext>
            </a:extLst>
          </p:cNvPr>
          <p:cNvSpPr>
            <a:spLocks noGrp="1"/>
          </p:cNvSpPr>
          <p:nvPr>
            <p:ph type="body" idx="11"/>
            <p:custDataLst>
              <p:tags r:id="rId3"/>
            </p:custDataLst>
          </p:nvPr>
        </p:nvSpPr>
        <p:spPr>
          <a:xfrm>
            <a:off x="4671892" y="1106575"/>
            <a:ext cx="3915708" cy="2529000"/>
          </a:xfrm>
        </p:spPr>
        <p:txBody>
          <a:bodyPr/>
          <a:lstStyle/>
          <a:p>
            <a:pPr marL="139700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fr-CA" sz="1200" dirty="0"/>
              <a:t>Les avantages du travail au bureau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CA" sz="1200" dirty="0"/>
              <a:t>Présence d’interactions informelles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CA" sz="1200" dirty="0"/>
              <a:t>Accès aux équipements pour la productivité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CA" sz="1200" dirty="0"/>
              <a:t>Réduction des distractions et des interférences avec la vie personnelle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CA" sz="1200" dirty="0"/>
              <a:t>Possibilité de s’amuser et de célébrer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CA" sz="1200" dirty="0"/>
              <a:t>Présence d’interactions involontaires</a:t>
            </a:r>
          </a:p>
          <a:p>
            <a:pPr marL="139700" indent="0">
              <a:spcBef>
                <a:spcPts val="300"/>
              </a:spcBef>
              <a:spcAft>
                <a:spcPts val="300"/>
              </a:spcAft>
              <a:buNone/>
            </a:pPr>
            <a:endParaRPr lang="en-US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40FF95-CE87-4643-8683-51A054B77BD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50499" y="4179573"/>
            <a:ext cx="45720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900" dirty="0" err="1">
                <a:solidFill>
                  <a:srgbClr val="3D2362"/>
                </a:solidFill>
              </a:rPr>
              <a:t>Choudhury</a:t>
            </a:r>
            <a:r>
              <a:rPr lang="fr-CA" sz="900" dirty="0">
                <a:solidFill>
                  <a:srgbClr val="3D2362"/>
                </a:solidFill>
              </a:rPr>
              <a:t>, P., Larson, B.Z. et </a:t>
            </a:r>
            <a:r>
              <a:rPr lang="fr-CA" sz="900" dirty="0" err="1">
                <a:solidFill>
                  <a:srgbClr val="3D2362"/>
                </a:solidFill>
              </a:rPr>
              <a:t>Foroughi</a:t>
            </a:r>
            <a:r>
              <a:rPr lang="fr-CA" sz="900" dirty="0">
                <a:solidFill>
                  <a:srgbClr val="3D2362"/>
                </a:solidFill>
              </a:rPr>
              <a:t>, C. (2019). </a:t>
            </a:r>
            <a:r>
              <a:rPr lang="en-US" sz="900" dirty="0">
                <a:solidFill>
                  <a:srgbClr val="3D2362"/>
                </a:solidFill>
              </a:rPr>
              <a:t>Is it time to let employees work from anywhere?</a:t>
            </a:r>
            <a:r>
              <a:rPr lang="fr-CA" sz="900" dirty="0">
                <a:solidFill>
                  <a:srgbClr val="3D2362"/>
                </a:solidFill>
              </a:rPr>
              <a:t> Harvard Business </a:t>
            </a:r>
            <a:r>
              <a:rPr lang="fr-CA" sz="900" dirty="0" err="1">
                <a:solidFill>
                  <a:srgbClr val="3D2362"/>
                </a:solidFill>
              </a:rPr>
              <a:t>Review</a:t>
            </a:r>
            <a:r>
              <a:rPr lang="fr-CA" sz="900" dirty="0">
                <a:solidFill>
                  <a:srgbClr val="3D2362"/>
                </a:solidFill>
              </a:rPr>
              <a:t>. </a:t>
            </a:r>
            <a:r>
              <a:rPr lang="en-CA" sz="900" dirty="0">
                <a:solidFill>
                  <a:srgbClr val="3D2362"/>
                </a:solidFill>
              </a:rPr>
              <a:t>https://hbr.org/2019/08/is-it-time-to-let-employees-work-from-anywhere</a:t>
            </a:r>
            <a:r>
              <a:rPr lang="fr-CA" sz="900" dirty="0">
                <a:solidFill>
                  <a:srgbClr val="3D2362"/>
                </a:solidFill>
              </a:rPr>
              <a:t> (en anglais seulement)</a:t>
            </a:r>
          </a:p>
        </p:txBody>
      </p:sp>
    </p:spTree>
    <p:extLst>
      <p:ext uri="{BB962C8B-B14F-4D97-AF65-F5344CB8AC3E}">
        <p14:creationId xmlns:p14="http://schemas.microsoft.com/office/powerpoint/2010/main" val="1504144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C9A0E7A-A1BA-D943-8DE7-D6C2F5B61247}"/>
              </a:ext>
            </a:extLst>
          </p:cNvPr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/>
              <a:t>Les difficultés liées aux équipes hybrides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F1BFD8-6B63-794C-AEF0-98A8B14C4FC8}"/>
              </a:ext>
            </a:extLst>
          </p:cNvPr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pPr marL="482600" indent="-342900">
              <a:buFont typeface="+mj-lt"/>
              <a:buAutoNum type="arabicPeriod"/>
            </a:pPr>
            <a:r>
              <a:rPr lang="fr-CA" dirty="0"/>
              <a:t>En virtuel, la confiance est plus difficile à construire (et plus facile à détruire);</a:t>
            </a:r>
          </a:p>
          <a:p>
            <a:pPr marL="482600" indent="-342900">
              <a:buFont typeface="+mj-lt"/>
              <a:buAutoNum type="arabicPeriod"/>
            </a:pPr>
            <a:r>
              <a:rPr lang="fr-CA" dirty="0"/>
              <a:t>L’absence de contexte conduit à des jugements peu flatteurs;</a:t>
            </a:r>
          </a:p>
          <a:p>
            <a:pPr marL="482600" indent="-342900">
              <a:buFont typeface="+mj-lt"/>
              <a:buAutoNum type="arabicPeriod"/>
            </a:pPr>
            <a:r>
              <a:rPr lang="fr-CA" dirty="0"/>
              <a:t>Le travail est moins visible; or, le travail invisible peut donner lieu à du ressentiment;</a:t>
            </a:r>
          </a:p>
          <a:p>
            <a:pPr marL="482600" indent="-342900">
              <a:buFont typeface="+mj-lt"/>
              <a:buAutoNum type="arabicPeriod"/>
            </a:pPr>
            <a:r>
              <a:rPr lang="fr-CA" dirty="0"/>
              <a:t>Les équipes virtuelles ont davantage recours à la communication écrite, ce qui entraîne une tendance à la négativité;</a:t>
            </a:r>
          </a:p>
          <a:p>
            <a:pPr marL="482600" indent="-342900">
              <a:buFont typeface="+mj-lt"/>
              <a:buAutoNum type="arabicPeriod"/>
            </a:pPr>
            <a:r>
              <a:rPr lang="fr-CA" dirty="0"/>
              <a:t>L’absence d’indices subtils a pour effet de prolonger le conflit;</a:t>
            </a:r>
          </a:p>
          <a:p>
            <a:pPr marL="482600" indent="-342900">
              <a:buFont typeface="+mj-lt"/>
              <a:buAutoNum type="arabicPeriod"/>
            </a:pPr>
            <a:r>
              <a:rPr lang="fr-CA" dirty="0"/>
              <a:t>Les frictions sociales réduisent la volonté de demander de l’aide au besoin;</a:t>
            </a:r>
          </a:p>
          <a:p>
            <a:pPr marL="482600" indent="-342900">
              <a:buFont typeface="+mj-lt"/>
              <a:buAutoNum type="arabicPeriod"/>
            </a:pPr>
            <a:r>
              <a:rPr lang="fr-CA" dirty="0"/>
              <a:t>Les lacunes en termes de communication entraînent des voies divergentes. </a:t>
            </a:r>
          </a:p>
        </p:txBody>
      </p:sp>
    </p:spTree>
    <p:extLst>
      <p:ext uri="{BB962C8B-B14F-4D97-AF65-F5344CB8AC3E}">
        <p14:creationId xmlns:p14="http://schemas.microsoft.com/office/powerpoint/2010/main" val="2901041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75AE5D-5B72-EB41-B94C-09952406900F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/>
              <a:t>La confiance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2FB157-131B-4944-A3AC-7578E0ACD4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99080" y="3510727"/>
            <a:ext cx="74722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/>
            <a:r>
              <a:rPr lang="fr-CA" sz="1800">
                <a:solidFill>
                  <a:schemeClr val="bg1"/>
                </a:solidFill>
              </a:rPr>
              <a:t>En virtuel, la confiance est plus difficile à construire (et plus facile à détruire)</a:t>
            </a:r>
          </a:p>
        </p:txBody>
      </p:sp>
    </p:spTree>
    <p:extLst>
      <p:ext uri="{BB962C8B-B14F-4D97-AF65-F5344CB8AC3E}">
        <p14:creationId xmlns:p14="http://schemas.microsoft.com/office/powerpoint/2010/main" val="1607490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0CA09D2-CF5E-824F-9608-B9FF017556A5}"/>
              </a:ext>
            </a:extLst>
          </p:cNvPr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/>
              <a:t>Bâtir la confiance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39048-BD49-4447-924D-0DCFA015126C}"/>
              </a:ext>
            </a:extLst>
          </p:cNvPr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556399" y="1106575"/>
            <a:ext cx="8148329" cy="3331238"/>
          </a:xfrm>
        </p:spPr>
        <p:txBody>
          <a:bodyPr/>
          <a:lstStyle/>
          <a:p>
            <a:r>
              <a:rPr lang="fr-CA" dirty="0"/>
              <a:t>La confiance, soit la volonté d’être vulnérable, est importante pour l’efficacité de toutes les équipes</a:t>
            </a:r>
          </a:p>
          <a:p>
            <a:r>
              <a:rPr lang="fr-CA" dirty="0"/>
              <a:t>Les équipes qui ont un niveau de confiance élevé sont plus productives, proactives et axées sur les résultats </a:t>
            </a:r>
          </a:p>
          <a:p>
            <a:r>
              <a:rPr lang="fr-CA" dirty="0"/>
              <a:t>Le lien entre la confiance et le rendement s’explique par une prise de risque accrue </a:t>
            </a:r>
          </a:p>
          <a:p>
            <a:pPr lvl="1"/>
            <a:r>
              <a:rPr lang="fr-CA" dirty="0"/>
              <a:t>Demander de l’aide</a:t>
            </a:r>
          </a:p>
          <a:p>
            <a:pPr lvl="1"/>
            <a:r>
              <a:rPr lang="fr-CA" dirty="0"/>
              <a:t>Échanger et demander un retour d’information </a:t>
            </a:r>
          </a:p>
          <a:p>
            <a:pPr lvl="1"/>
            <a:r>
              <a:rPr lang="fr-CA" dirty="0"/>
              <a:t>Discuter ouvertement des conflits et des erreurs </a:t>
            </a:r>
          </a:p>
          <a:p>
            <a:pPr lvl="1"/>
            <a:r>
              <a:rPr lang="fr-CA" dirty="0"/>
              <a:t>Abandonner le besoin de contrôler les autres</a:t>
            </a:r>
          </a:p>
          <a:p>
            <a:r>
              <a:rPr lang="fr-CA" dirty="0"/>
              <a:t>La relation entre la confiance et le rendement est </a:t>
            </a:r>
            <a:r>
              <a:rPr lang="fr-CA" b="1" dirty="0"/>
              <a:t>plus fort </a:t>
            </a:r>
            <a:r>
              <a:rPr lang="fr-CA" dirty="0"/>
              <a:t>dans les équipes virtuelles/hybrides</a:t>
            </a:r>
          </a:p>
          <a:p>
            <a:pPr marL="139700" indent="0">
              <a:buNone/>
            </a:pPr>
            <a:endParaRPr lang="en-CA" dirty="0"/>
          </a:p>
          <a:p>
            <a:endParaRPr lang="en-CA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EF846C4-7DC0-6443-8C46-77502696123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4661" y="2421431"/>
            <a:ext cx="2139567" cy="2139567"/>
          </a:xfrm>
          <a:prstGeom prst="rect">
            <a:avLst/>
          </a:prstGeom>
        </p:spPr>
      </p:pic>
      <p:sp>
        <p:nvSpPr>
          <p:cNvPr id="6" name="Heart 5">
            <a:extLst>
              <a:ext uri="{FF2B5EF4-FFF2-40B4-BE49-F238E27FC236}">
                <a16:creationId xmlns:a16="http://schemas.microsoft.com/office/drawing/2014/main" id="{E4797639-D07B-BD47-86E8-AD7ABAC26B7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5575512" y="2755588"/>
            <a:ext cx="89378" cy="89378"/>
          </a:xfrm>
          <a:prstGeom prst="hear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40121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77A55BA1-4FEB-964C-949B-E28AAC720223}"/>
              </a:ext>
            </a:extLst>
          </p:cNvPr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Les dimensions de la confiance </a:t>
            </a:r>
            <a:r>
              <a:rPr lang="en-CA" dirty="0"/>
              <a:t>📖</a:t>
            </a:r>
            <a:r>
              <a:rPr lang="fr-CA" dirty="0"/>
              <a:t>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295087-9E6B-084B-8B36-9B59FCABD4A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54649" y="1104418"/>
            <a:ext cx="6973258" cy="3486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249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1EF18744-173A-A245-A6B4-E4513E0CFCAC}"/>
              </a:ext>
            </a:extLst>
          </p:cNvPr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639050" y="1913538"/>
            <a:ext cx="7873200" cy="1322100"/>
          </a:xfrm>
        </p:spPr>
        <p:txBody>
          <a:bodyPr/>
          <a:lstStyle/>
          <a:p>
            <a:r>
              <a:rPr lang="fr-CA" i="1" dirty="0"/>
              <a:t>Établissez une ligne de communication dès le début du processus. </a:t>
            </a:r>
          </a:p>
          <a:p>
            <a:r>
              <a:rPr lang="fr-CA" i="1" dirty="0"/>
              <a:t>N’attendez pas d’avoir soif pour creuser un puits.</a:t>
            </a:r>
          </a:p>
        </p:txBody>
      </p:sp>
    </p:spTree>
    <p:extLst>
      <p:ext uri="{BB962C8B-B14F-4D97-AF65-F5344CB8AC3E}">
        <p14:creationId xmlns:p14="http://schemas.microsoft.com/office/powerpoint/2010/main" val="3954314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75AE5D-5B72-EB41-B94C-09952406900F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/>
              <a:t>Contexte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2FB157-131B-4944-A3AC-7578E0ACD4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99080" y="3510727"/>
            <a:ext cx="74722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/>
            <a:r>
              <a:rPr lang="fr-CA" sz="1800" dirty="0">
                <a:solidFill>
                  <a:schemeClr val="bg1"/>
                </a:solidFill>
              </a:rPr>
              <a:t>L’absence de contexte conduit à des jugements peu flatteurs</a:t>
            </a:r>
          </a:p>
        </p:txBody>
      </p:sp>
    </p:spTree>
    <p:extLst>
      <p:ext uri="{BB962C8B-B14F-4D97-AF65-F5344CB8AC3E}">
        <p14:creationId xmlns:p14="http://schemas.microsoft.com/office/powerpoint/2010/main" val="4070771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F7B22DB8-76AE-814D-8946-1260EAFD33E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7761" y="2147472"/>
            <a:ext cx="3151613" cy="3151613"/>
          </a:xfrm>
          <a:prstGeom prst="rect">
            <a:avLst/>
          </a:prstGeom>
        </p:spPr>
      </p:pic>
      <p:sp>
        <p:nvSpPr>
          <p:cNvPr id="2" name="Subtitle 1">
            <a:extLst>
              <a:ext uri="{FF2B5EF4-FFF2-40B4-BE49-F238E27FC236}">
                <a16:creationId xmlns:a16="http://schemas.microsoft.com/office/drawing/2014/main" id="{5FC21E8D-BA3C-4241-A335-55F02554A414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400" y="183212"/>
            <a:ext cx="6808806" cy="454500"/>
          </a:xfrm>
        </p:spPr>
        <p:txBody>
          <a:bodyPr/>
          <a:lstStyle/>
          <a:p>
            <a:r>
              <a:rPr lang="fr-CA" dirty="0"/>
              <a:t>Connaissance mutuelle </a:t>
            </a:r>
            <a:r>
              <a:rPr lang="en-CA" dirty="0"/>
              <a:t>🧰</a:t>
            </a:r>
          </a:p>
          <a:p>
            <a:r>
              <a:rPr lang="fr-CA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D66D61-10C7-4348-AB38-EF0A8587FF59}"/>
              </a:ext>
            </a:extLst>
          </p:cNvPr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91547" y="782914"/>
            <a:ext cx="7705387" cy="3331238"/>
          </a:xfrm>
        </p:spPr>
        <p:txBody>
          <a:bodyPr/>
          <a:lstStyle/>
          <a:p>
            <a:r>
              <a:rPr lang="fr-CA" dirty="0"/>
              <a:t>Il s’agit des connaissances que les membres de l’équipe mettent en commun, tant le contenu que le contexte</a:t>
            </a:r>
          </a:p>
          <a:p>
            <a:r>
              <a:rPr lang="fr-CA" dirty="0"/>
              <a:t>Il est plus difficile d’avoir une connaissance mutuelle dans les équipes virtuelles/hybrides étant donné :</a:t>
            </a:r>
          </a:p>
          <a:p>
            <a:pPr lvl="1"/>
            <a:r>
              <a:rPr lang="fr-CA" dirty="0"/>
              <a:t>l’incapacité à mettre en commun des renseignements ou à s’en souvenir</a:t>
            </a:r>
          </a:p>
          <a:p>
            <a:pPr lvl="1"/>
            <a:r>
              <a:rPr lang="fr-CA" dirty="0"/>
              <a:t>la distribution inégale de l’information</a:t>
            </a:r>
          </a:p>
          <a:p>
            <a:pPr lvl="1"/>
            <a:r>
              <a:rPr lang="fr-CA" dirty="0"/>
              <a:t>les différences dans ce qui est important pour l’émetteur et le destinataire</a:t>
            </a:r>
          </a:p>
          <a:p>
            <a:r>
              <a:rPr lang="fr-CA" dirty="0"/>
              <a:t>En l’absence de contenu ou de contexte partagé :</a:t>
            </a:r>
          </a:p>
          <a:p>
            <a:pPr lvl="1"/>
            <a:r>
              <a:rPr lang="fr-CA" dirty="0"/>
              <a:t>Les problèmes sont attribués aux compétences ou au caractère</a:t>
            </a:r>
          </a:p>
          <a:p>
            <a:pPr lvl="1"/>
            <a:r>
              <a:rPr lang="fr-CA" dirty="0"/>
              <a:t>Les individus ne répondent pas aux attentes des autres</a:t>
            </a:r>
          </a:p>
          <a:p>
            <a:pPr lvl="1"/>
            <a:r>
              <a:rPr lang="fr-CA" dirty="0"/>
              <a:t>La confiance s’érode et le rendement organisationnel s’en ressent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DCC2D39-5768-404C-857F-2AF3B326367A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7204804" y="2639522"/>
            <a:ext cx="1443349" cy="851212"/>
            <a:chOff x="6339195" y="2616840"/>
            <a:chExt cx="1443349" cy="851212"/>
          </a:xfrm>
        </p:grpSpPr>
        <p:sp>
          <p:nvSpPr>
            <p:cNvPr id="21" name="Triangle 20">
              <a:extLst>
                <a:ext uri="{FF2B5EF4-FFF2-40B4-BE49-F238E27FC236}">
                  <a16:creationId xmlns:a16="http://schemas.microsoft.com/office/drawing/2014/main" id="{8BABE12B-F23F-864E-8789-43BA08EE5FB6}"/>
                </a:ext>
              </a:extLst>
            </p:cNvPr>
            <p:cNvSpPr/>
            <p:nvPr/>
          </p:nvSpPr>
          <p:spPr>
            <a:xfrm rot="9796456">
              <a:off x="6339195" y="2616840"/>
              <a:ext cx="1290949" cy="825190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2" name="Triangle 21">
              <a:extLst>
                <a:ext uri="{FF2B5EF4-FFF2-40B4-BE49-F238E27FC236}">
                  <a16:creationId xmlns:a16="http://schemas.microsoft.com/office/drawing/2014/main" id="{73B81AC0-0980-8549-A42C-B9972A7C0F5F}"/>
                </a:ext>
              </a:extLst>
            </p:cNvPr>
            <p:cNvSpPr/>
            <p:nvPr/>
          </p:nvSpPr>
          <p:spPr>
            <a:xfrm rot="12317180" flipH="1">
              <a:off x="6491595" y="2642862"/>
              <a:ext cx="1290949" cy="825190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id="{0C5B548C-7E0A-A84E-AFA3-930C663B3E2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581669" y="3098810"/>
            <a:ext cx="556089" cy="624469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20" name="Picture 19" descr="A picture containing drawing, light&#10;&#10;Description automatically generated">
            <a:extLst>
              <a:ext uri="{FF2B5EF4-FFF2-40B4-BE49-F238E27FC236}">
                <a16:creationId xmlns:a16="http://schemas.microsoft.com/office/drawing/2014/main" id="{4AE03E7B-CEE2-5440-BC8F-7C8F0CEF425D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14" b="89714" l="9888" r="90787">
                        <a14:foregroundMark x1="14382" y1="40571" x2="14382" y2="40571"/>
                        <a14:foregroundMark x1="22247" y1="28000" x2="22247" y2="28000"/>
                        <a14:foregroundMark x1="30562" y1="16000" x2="30562" y2="16000"/>
                        <a14:foregroundMark x1="40000" y1="11429" x2="40000" y2="11429"/>
                        <a14:foregroundMark x1="49663" y1="9714" x2="49663" y2="9714"/>
                        <a14:foregroundMark x1="59326" y1="12000" x2="59326" y2="12000"/>
                        <a14:foregroundMark x1="68090" y1="18857" x2="68090" y2="18857"/>
                        <a14:foregroundMark x1="78202" y1="33143" x2="78202" y2="33143"/>
                        <a14:foregroundMark x1="84719" y1="49143" x2="84719" y2="49143"/>
                        <a14:foregroundMark x1="90787" y1="60000" x2="90787" y2="60000"/>
                        <a14:backgroundMark x1="65169" y1="46857" x2="65169" y2="46857"/>
                        <a14:backgroundMark x1="73258" y1="68571" x2="73258" y2="68571"/>
                        <a14:backgroundMark x1="64944" y1="73143" x2="64944" y2="73143"/>
                        <a14:backgroundMark x1="75056" y1="46286" x2="75056" y2="46286"/>
                        <a14:backgroundMark x1="84719" y1="24571" x2="84719" y2="24571"/>
                        <a14:backgroundMark x1="68090" y1="36571" x2="68090" y2="36571"/>
                        <a14:backgroundMark x1="59326" y1="50286" x2="59326" y2="50286"/>
                        <a14:backgroundMark x1="71461" y1="79429" x2="71461" y2="79429"/>
                        <a14:backgroundMark x1="76180" y1="62286" x2="76180" y2="62286"/>
                        <a14:backgroundMark x1="61798" y1="39429" x2="61798" y2="39429"/>
                        <a14:backgroundMark x1="60674" y1="65714" x2="60674" y2="65714"/>
                        <a14:backgroundMark x1="69213" y1="52000" x2="69213" y2="5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8231" y="2985371"/>
            <a:ext cx="1681100" cy="658810"/>
          </a:xfrm>
          <a:prstGeom prst="rect">
            <a:avLst/>
          </a:prstGeom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B7D4E456-6182-884B-96E3-C2C497644D8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02" t="3755" r="6673" b="2226"/>
          <a:stretch/>
        </p:blipFill>
        <p:spPr>
          <a:xfrm>
            <a:off x="7597926" y="3086340"/>
            <a:ext cx="587343" cy="636939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42883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75AE5D-5B72-EB41-B94C-09952406900F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/>
              <a:t>Le travail invisible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05BF1C-21D9-B24C-BF34-A535D2AB3DA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99080" y="3727111"/>
            <a:ext cx="81702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/>
            <a:r>
              <a:rPr lang="fr-CA" sz="1800">
                <a:solidFill>
                  <a:schemeClr val="bg1"/>
                </a:solidFill>
              </a:rPr>
              <a:t>Le travail est invisible; or, le travail non reconnu peut susciter du ressentiment</a:t>
            </a:r>
          </a:p>
        </p:txBody>
      </p:sp>
    </p:spTree>
    <p:extLst>
      <p:ext uri="{BB962C8B-B14F-4D97-AF65-F5344CB8AC3E}">
        <p14:creationId xmlns:p14="http://schemas.microsoft.com/office/powerpoint/2010/main" val="500498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33418B7-A218-CC47-A459-234541F69F32}"/>
              </a:ext>
            </a:extLst>
          </p:cNvPr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Le travail invisible </a:t>
            </a:r>
            <a:r>
              <a:rPr lang="en-CA" dirty="0"/>
              <a:t>🧰</a:t>
            </a:r>
          </a:p>
          <a:p>
            <a:r>
              <a:rPr lang="fr-CA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C07799-3EA3-EE45-8388-C6C38244AEE9}"/>
              </a:ext>
            </a:extLst>
          </p:cNvPr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556400" y="893600"/>
            <a:ext cx="7325400" cy="2529000"/>
          </a:xfrm>
        </p:spPr>
        <p:txBody>
          <a:bodyPr/>
          <a:lstStyle/>
          <a:p>
            <a:r>
              <a:rPr lang="fr-CA" dirty="0"/>
              <a:t>Le travail invisible est l’effort (physique, cognitif et émotionnel) requis pour effectuer son travail, mais il est invisible aux yeux des autres</a:t>
            </a:r>
          </a:p>
          <a:p>
            <a:r>
              <a:rPr lang="fr-CA" dirty="0"/>
              <a:t>Le travail non reconnu suscite du ressentiment</a:t>
            </a:r>
          </a:p>
          <a:p>
            <a:r>
              <a:rPr lang="fr-CA" dirty="0"/>
              <a:t>Il vaut mieux s’en occuper avant que cela ne devienne toxique pour votre équipe</a:t>
            </a:r>
          </a:p>
          <a:p>
            <a:pPr lvl="1"/>
            <a:r>
              <a:rPr lang="fr-CA" dirty="0"/>
              <a:t>Documentez les tâches pour lesquelles l’effort est disproportionné par rapport au résultat (surtout si elles sont éprouvantes sur le plan psychologique parce qu’elles sont aversives, injustes ou épuisantes)</a:t>
            </a:r>
          </a:p>
          <a:p>
            <a:pPr lvl="1"/>
            <a:r>
              <a:rPr lang="fr-CA" dirty="0"/>
              <a:t>Demandez à vos coéquipiers s’ils ressentent la même chose et comparez vos notes</a:t>
            </a:r>
          </a:p>
          <a:p>
            <a:pPr lvl="1"/>
            <a:r>
              <a:rPr lang="fr-CA" dirty="0"/>
              <a:t>Si possible, trouvez des moyens plus efficaces de traiter les tâches à faible valeur ajoutée </a:t>
            </a:r>
          </a:p>
          <a:p>
            <a:pPr lvl="1"/>
            <a:r>
              <a:rPr lang="fr-CA" dirty="0"/>
              <a:t>Si ce travail doit se poursuivre, reconnaissez-en l’effort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88741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75AE5D-5B72-EB41-B94C-09952406900F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2343" y="1994231"/>
            <a:ext cx="6851115" cy="2267038"/>
          </a:xfrm>
        </p:spPr>
        <p:txBody>
          <a:bodyPr/>
          <a:lstStyle/>
          <a:p>
            <a:r>
              <a:rPr lang="fr-CA" dirty="0"/>
              <a:t>Tendance à la négativité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BFE409B-2D67-F34C-B4E1-3C2312661A4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06062" y="3706171"/>
            <a:ext cx="71860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/>
            <a:r>
              <a:rPr lang="fr-CA" sz="1800" dirty="0">
                <a:solidFill>
                  <a:schemeClr val="bg1"/>
                </a:solidFill>
              </a:rPr>
              <a:t>La communication écrite entraîne la tendance à la négativité</a:t>
            </a:r>
          </a:p>
        </p:txBody>
      </p:sp>
    </p:spTree>
    <p:extLst>
      <p:ext uri="{BB962C8B-B14F-4D97-AF65-F5344CB8AC3E}">
        <p14:creationId xmlns:p14="http://schemas.microsoft.com/office/powerpoint/2010/main" val="2499935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7627D067-9F89-6541-AD5F-8CB7DC62CC71}"/>
              </a:ext>
            </a:extLst>
          </p:cNvPr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Richesse de l’information </a:t>
            </a:r>
            <a:r>
              <a:rPr lang="en-CA" dirty="0"/>
              <a:t>📖</a:t>
            </a:r>
            <a:r>
              <a:rPr lang="fr-CA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0B2134-088C-2641-AFB7-D7CE6E362D11}"/>
              </a:ext>
            </a:extLst>
          </p:cNvPr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556400" y="1008604"/>
            <a:ext cx="5877057" cy="3331238"/>
          </a:xfrm>
        </p:spPr>
        <p:txBody>
          <a:bodyPr/>
          <a:lstStyle/>
          <a:p>
            <a:r>
              <a:rPr lang="fr-CA" dirty="0">
                <a:solidFill>
                  <a:srgbClr val="202122"/>
                </a:solidFill>
                <a:latin typeface="Arial" panose="020B0604020202020204" pitchFamily="34" charset="0"/>
              </a:rPr>
              <a:t>La richesse de l’information est la « capacité de l’information de modifier la compréhension dans un certain délai ». Daft et </a:t>
            </a:r>
            <a:r>
              <a:rPr lang="fr-CA" dirty="0" err="1">
                <a:solidFill>
                  <a:srgbClr val="202122"/>
                </a:solidFill>
                <a:latin typeface="Arial" panose="020B0604020202020204" pitchFamily="34" charset="0"/>
              </a:rPr>
              <a:t>Lengel</a:t>
            </a:r>
            <a:endParaRPr lang="fr-CA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fr-CA" dirty="0">
                <a:solidFill>
                  <a:srgbClr val="202122"/>
                </a:solidFill>
                <a:latin typeface="Arial" panose="020B0604020202020204" pitchFamily="34" charset="0"/>
              </a:rPr>
              <a:t>Elle se fonde sur des indices qui aident le récepteur à interpréter le sens (gestes, intonation et ton de la voix, expressions faciales, langage corporel).</a:t>
            </a:r>
          </a:p>
          <a:p>
            <a:r>
              <a:rPr lang="fr-CA" dirty="0">
                <a:solidFill>
                  <a:srgbClr val="202122"/>
                </a:solidFill>
                <a:latin typeface="Arial" panose="020B0604020202020204" pitchFamily="34" charset="0"/>
              </a:rPr>
              <a:t>Utilisez les moyens de communication enrichis pour  </a:t>
            </a:r>
          </a:p>
          <a:p>
            <a:pPr lvl="1"/>
            <a:r>
              <a:rPr lang="fr-CA" dirty="0">
                <a:solidFill>
                  <a:srgbClr val="202122"/>
                </a:solidFill>
                <a:latin typeface="Arial" panose="020B0604020202020204" pitchFamily="34" charset="0"/>
              </a:rPr>
              <a:t>Du contenu nouveau ou complexe </a:t>
            </a:r>
          </a:p>
          <a:p>
            <a:pPr lvl="1"/>
            <a:r>
              <a:rPr lang="fr-CA" dirty="0">
                <a:solidFill>
                  <a:srgbClr val="202122"/>
                </a:solidFill>
                <a:latin typeface="Arial" panose="020B0604020202020204" pitchFamily="34" charset="0"/>
              </a:rPr>
              <a:t>Les participants qui possèdent peu de connaissances, de vocabulaire ou d’expérience en commun </a:t>
            </a:r>
          </a:p>
          <a:p>
            <a:pPr lvl="1"/>
            <a:r>
              <a:rPr lang="fr-CA" dirty="0">
                <a:solidFill>
                  <a:srgbClr val="202122"/>
                </a:solidFill>
                <a:latin typeface="Arial" panose="020B0604020202020204" pitchFamily="34" charset="0"/>
              </a:rPr>
              <a:t>Les discussions qui comportent des tensions ou des conflits</a:t>
            </a:r>
          </a:p>
          <a:p>
            <a:r>
              <a:rPr lang="fr-CA" dirty="0">
                <a:solidFill>
                  <a:srgbClr val="202122"/>
                </a:solidFill>
                <a:latin typeface="Arial" panose="020B0604020202020204" pitchFamily="34" charset="0"/>
              </a:rPr>
              <a:t>Utilisez les moyens de communication allégés pour les questions courantes ou avec les personnes que vous connaissez bien. </a:t>
            </a:r>
          </a:p>
          <a:p>
            <a:endParaRPr lang="en-CA" dirty="0"/>
          </a:p>
          <a:p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B22441-A510-9953-37E6-8D320120669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433457" y="1278057"/>
            <a:ext cx="2365205" cy="3061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623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79ADF2D4-27D7-DB43-8C2F-A55B4CA8AA27}"/>
              </a:ext>
            </a:extLst>
          </p:cNvPr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Clarification des intentions </a:t>
            </a:r>
            <a:r>
              <a:rPr lang="en-CA" dirty="0"/>
              <a:t>🧰</a:t>
            </a:r>
            <a:endParaRPr lang="fr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EF6AA7-89F4-944F-8FF1-603F5B5EF7F6}"/>
              </a:ext>
            </a:extLst>
          </p:cNvPr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CA" dirty="0"/>
              <a:t>Les moyens de communication allégés sont plus susceptibles d’entraîner des erreurs d’interprétation</a:t>
            </a:r>
          </a:p>
          <a:p>
            <a:r>
              <a:rPr lang="fr-CA" dirty="0"/>
              <a:t>Clarifiez les intentions </a:t>
            </a:r>
          </a:p>
          <a:p>
            <a:pPr lvl="1"/>
            <a:r>
              <a:rPr lang="fr-CA" dirty="0"/>
              <a:t>Objet : Quelle partie de la séance vous a été la plus utile?</a:t>
            </a:r>
          </a:p>
          <a:p>
            <a:pPr lvl="1"/>
            <a:r>
              <a:rPr lang="fr-CA" dirty="0"/>
              <a:t>Ton : Comment souhaitez-vous que le destinataire se sente?</a:t>
            </a:r>
          </a:p>
          <a:p>
            <a:r>
              <a:rPr lang="fr-CA" dirty="0"/>
              <a:t>La communication asynchrone favorise la négativité</a:t>
            </a:r>
          </a:p>
          <a:p>
            <a:pPr lvl="1"/>
            <a:r>
              <a:rPr lang="fr-CA" dirty="0"/>
              <a:t>Les émetteurs sont moins prudents et plus négatifs à l’écrit</a:t>
            </a:r>
          </a:p>
          <a:p>
            <a:pPr lvl="1"/>
            <a:r>
              <a:rPr lang="fr-CA" dirty="0"/>
              <a:t>Les destinataires interprètent les communications de façon plus négative que prévu</a:t>
            </a:r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66CA0C-BE16-2F44-AB4C-3C261A324C4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2748" y="1678394"/>
            <a:ext cx="2084916" cy="1563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3667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0F91B647-2441-B241-801B-DF934C9D2D3A}"/>
              </a:ext>
            </a:extLst>
          </p:cNvPr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/>
              <a:t>Tendance à la négativité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233D65-BC97-1A49-A57C-A6C9D968D46B}"/>
              </a:ext>
            </a:extLst>
          </p:cNvPr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556400" y="837418"/>
            <a:ext cx="6525718" cy="3331238"/>
          </a:xfrm>
        </p:spPr>
        <p:txBody>
          <a:bodyPr/>
          <a:lstStyle/>
          <a:p>
            <a:r>
              <a:rPr lang="fr-CA" dirty="0"/>
              <a:t>À l’écrit, l’émetteur a tendance à être plus direct et plus empressé qu’à l’oral</a:t>
            </a:r>
          </a:p>
          <a:p>
            <a:r>
              <a:rPr lang="fr-CA" dirty="0"/>
              <a:t>À titre de destinataires, nous interprétons les messages écrits de façon plus négative </a:t>
            </a:r>
          </a:p>
          <a:p>
            <a:r>
              <a:rPr lang="fr-CA" dirty="0"/>
              <a:t>Les gens croient que 90 % des destinataires comprendront leurs messages.</a:t>
            </a:r>
          </a:p>
          <a:p>
            <a:r>
              <a:rPr lang="fr-CA" dirty="0"/>
              <a:t>Les données indiquent que seulement 50 % des personnes reçoivent le message comme prévu</a:t>
            </a:r>
          </a:p>
          <a:p>
            <a:r>
              <a:rPr lang="fr-CA" dirty="0"/>
              <a:t>Moins il y a de contexte et de contenu, plus les préjugés négatifs sont probables</a:t>
            </a:r>
          </a:p>
          <a:p>
            <a:r>
              <a:rPr lang="fr-CA" dirty="0"/>
              <a:t>Les félicitations telles que « Bon boulot! » et « Excellent travail! » sont interprétées comme étant sarcastiques dans 60 % des cas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8417F5-19B7-D449-9FC6-8EDD997490B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56400" y="4253147"/>
            <a:ext cx="47652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>
              <a:buSzPts val="1400"/>
            </a:pPr>
            <a:r>
              <a:rPr lang="fr-CA" sz="900">
                <a:solidFill>
                  <a:srgbClr val="3D2362"/>
                </a:solidFill>
                <a:sym typeface="Lato"/>
              </a:rPr>
              <a:t>Morgan, N. (2018). Can You Hear Me? How to Connect with People in a Virtual World.  Harvard Business School Press. (en anglais seulement)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B5C530A-1E8D-2F4F-9E35-6B7D04F716C9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6564835" y="2181919"/>
            <a:ext cx="2945084" cy="2945084"/>
            <a:chOff x="5533560" y="2094338"/>
            <a:chExt cx="2945084" cy="2945084"/>
          </a:xfrm>
        </p:grpSpPr>
        <p:pic>
          <p:nvPicPr>
            <p:cNvPr id="6" name="Picture 5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5F812B9-4527-E24E-B696-738EB44392A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33560" y="2094338"/>
              <a:ext cx="2945084" cy="294508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65CB0CA-1643-C84C-998A-FBC98F1C1A67}"/>
                </a:ext>
              </a:extLst>
            </p:cNvPr>
            <p:cNvSpPr txBox="1"/>
            <p:nvPr/>
          </p:nvSpPr>
          <p:spPr>
            <a:xfrm rot="20626724">
              <a:off x="6407704" y="3264970"/>
              <a:ext cx="136574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1050" dirty="0">
                  <a:solidFill>
                    <a:schemeClr val="bg1"/>
                  </a:solidFill>
                  <a:latin typeface="Comic Sans MS" panose="030F0902030302020204" pitchFamily="66" charset="0"/>
                </a:rPr>
                <a:t>Laissez tomber flatteries et adjectifs trompeurs!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2055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C396662-30F9-AD42-A2BC-77BB6F5F6BA9}"/>
              </a:ext>
            </a:extLst>
          </p:cNvPr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556399" y="371494"/>
            <a:ext cx="5710585" cy="454500"/>
          </a:xfrm>
        </p:spPr>
        <p:txBody>
          <a:bodyPr/>
          <a:lstStyle/>
          <a:p>
            <a:r>
              <a:rPr lang="fr-CA" dirty="0"/>
              <a:t>Nouvelles pratiques issues de la recherche </a:t>
            </a:r>
            <a:r>
              <a:rPr lang="en-CA" dirty="0"/>
              <a:t>📖</a:t>
            </a:r>
            <a:endParaRPr lang="fr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83C47-3E22-204C-940A-5755484A8DD5}"/>
              </a:ext>
            </a:extLst>
          </p:cNvPr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556400" y="961609"/>
            <a:ext cx="7325400" cy="2529000"/>
          </a:xfrm>
        </p:spPr>
        <p:txBody>
          <a:bodyPr/>
          <a:lstStyle/>
          <a:p>
            <a:r>
              <a:rPr lang="fr-CA" sz="1600" dirty="0"/>
              <a:t>Utiliser davantage le contenu audio plus (partage d’écran sans vidéo)</a:t>
            </a:r>
          </a:p>
          <a:p>
            <a:pPr lvl="1"/>
            <a:r>
              <a:rPr lang="fr-CA" sz="1600" dirty="0"/>
              <a:t>L’égalité de parole, un indicateur de l’intelligence collective, se manifeste davantage lors des appels audio </a:t>
            </a:r>
          </a:p>
          <a:p>
            <a:r>
              <a:rPr lang="fr-CA" sz="1600" dirty="0"/>
              <a:t>Utiliser davantage les appels téléphoniques</a:t>
            </a:r>
          </a:p>
          <a:p>
            <a:pPr lvl="1"/>
            <a:r>
              <a:rPr lang="fr-CA" sz="1600" dirty="0"/>
              <a:t>La compréhension empathique est meilleure lors des appels téléphoniques </a:t>
            </a:r>
          </a:p>
          <a:p>
            <a:r>
              <a:rPr lang="fr-CA" sz="1600" dirty="0"/>
              <a:t>Recourir davantage à la communication sporadique (le temps de travail indépendant partagé)</a:t>
            </a:r>
          </a:p>
          <a:p>
            <a:pPr lvl="1"/>
            <a:r>
              <a:rPr lang="fr-CA" sz="1600" dirty="0"/>
              <a:t>La communication sporadique permet de créer une expérience de collaboration entre les équipes virtuelles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1FA678-C82A-7D44-9EDD-0D36A298BB1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56400" y="4036925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CA" sz="900">
                <a:solidFill>
                  <a:schemeClr val="bg1"/>
                </a:solidFill>
              </a:rPr>
              <a:t>Riedl, C. and Williams Woolley, A. (2020). Successful Remote Teams Communicate in Bursts. Harvard Business Review. https://hbr.org/2020/10/successful-remote-teams-communicate-in-bursts (en anglais seulement)</a:t>
            </a:r>
          </a:p>
        </p:txBody>
      </p:sp>
    </p:spTree>
    <p:extLst>
      <p:ext uri="{BB962C8B-B14F-4D97-AF65-F5344CB8AC3E}">
        <p14:creationId xmlns:p14="http://schemas.microsoft.com/office/powerpoint/2010/main" val="2361165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75AE5D-5B72-EB41-B94C-09952406900F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/>
              <a:t>Conflit prolongé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6B0EA7-F732-B241-8B7E-D514C0759A7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95711" y="3751071"/>
            <a:ext cx="6550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9700"/>
            <a:r>
              <a:rPr lang="fr-CA" sz="1800" dirty="0">
                <a:solidFill>
                  <a:schemeClr val="bg1"/>
                </a:solidFill>
              </a:rPr>
              <a:t>L’absence d’indices subtils a pour effet de prolonger le conflit</a:t>
            </a:r>
          </a:p>
        </p:txBody>
      </p:sp>
    </p:spTree>
    <p:extLst>
      <p:ext uri="{BB962C8B-B14F-4D97-AF65-F5344CB8AC3E}">
        <p14:creationId xmlns:p14="http://schemas.microsoft.com/office/powerpoint/2010/main" val="39216378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075C90E5-B7F2-9944-A4EB-736AAC9DE2B0}"/>
              </a:ext>
            </a:extLst>
          </p:cNvPr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Résoudre les conflits </a:t>
            </a:r>
            <a:r>
              <a:rPr lang="en-CA" dirty="0"/>
              <a:t>🎥</a:t>
            </a:r>
            <a:endParaRPr lang="fr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34A950-B059-7848-B111-827199309A66}"/>
              </a:ext>
            </a:extLst>
          </p:cNvPr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CA" dirty="0"/>
              <a:t>Les conflits peuvent s’avérer plus difficiles lorsque l’on n’interagit pas avec nos collègues en personne.</a:t>
            </a:r>
          </a:p>
          <a:p>
            <a:pPr lvl="1"/>
            <a:r>
              <a:rPr lang="fr-CA" dirty="0"/>
              <a:t>Il y a moins d’interactions informelles pour établir la confiance</a:t>
            </a:r>
          </a:p>
          <a:p>
            <a:pPr lvl="1"/>
            <a:r>
              <a:rPr lang="fr-CA" dirty="0"/>
              <a:t>Les interactions sont réduites à des modes plus légers, et donc susceptibles d’être mal interprétées</a:t>
            </a:r>
          </a:p>
          <a:p>
            <a:pPr lvl="1"/>
            <a:r>
              <a:rPr lang="fr-CA" dirty="0"/>
              <a:t>Il est plus facile d’éviter les conflits</a:t>
            </a:r>
          </a:p>
          <a:p>
            <a:pPr lvl="1"/>
            <a:r>
              <a:rPr lang="fr-CA" dirty="0"/>
              <a:t>Le conflit peut empirer avec le temps</a:t>
            </a:r>
          </a:p>
          <a:p>
            <a:r>
              <a:rPr lang="fr-CA" dirty="0"/>
              <a:t>La meilleure réponse est de traiter le conflit sans tarder </a:t>
            </a:r>
          </a:p>
          <a:p>
            <a:r>
              <a:rPr lang="fr-CA" dirty="0"/>
              <a:t>Avant même d’empirer, il crée de la méfiance et nuit aux autres interactions</a:t>
            </a:r>
          </a:p>
          <a:p>
            <a:endParaRPr lang="en-CA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2E9A3BC-275A-3B4B-84CE-84D879C2C8ED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542776" y="2296232"/>
            <a:ext cx="1705371" cy="782090"/>
            <a:chOff x="3244289" y="3172373"/>
            <a:chExt cx="1705371" cy="782090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E6FA351B-1099-2148-8DD0-D36DB2BF012D}"/>
                </a:ext>
              </a:extLst>
            </p:cNvPr>
            <p:cNvGrpSpPr/>
            <p:nvPr/>
          </p:nvGrpSpPr>
          <p:grpSpPr>
            <a:xfrm>
              <a:off x="3244289" y="3205162"/>
              <a:ext cx="1705371" cy="749301"/>
              <a:chOff x="1396043" y="3711838"/>
              <a:chExt cx="1705371" cy="749301"/>
            </a:xfrm>
          </p:grpSpPr>
          <p:pic>
            <p:nvPicPr>
              <p:cNvPr id="14" name="Picture 13" descr="A picture containing application&#10;&#10;Description automatically generated">
                <a:extLst>
                  <a:ext uri="{FF2B5EF4-FFF2-40B4-BE49-F238E27FC236}">
                    <a16:creationId xmlns:a16="http://schemas.microsoft.com/office/drawing/2014/main" id="{69BCF32F-A5EF-5847-89C4-20688C258AB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961440" y="4275949"/>
                <a:ext cx="166540" cy="164199"/>
              </a:xfrm>
              <a:prstGeom prst="rect">
                <a:avLst/>
              </a:prstGeom>
            </p:spPr>
          </p:pic>
          <p:pic>
            <p:nvPicPr>
              <p:cNvPr id="15" name="Picture 14" descr="A picture containing application&#10;&#10;Description automatically generated">
                <a:extLst>
                  <a:ext uri="{FF2B5EF4-FFF2-40B4-BE49-F238E27FC236}">
                    <a16:creationId xmlns:a16="http://schemas.microsoft.com/office/drawing/2014/main" id="{66327010-5633-5E4A-96B2-D9E32D5C8E3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163200" y="4296940"/>
                <a:ext cx="166540" cy="164199"/>
              </a:xfrm>
              <a:prstGeom prst="rect">
                <a:avLst/>
              </a:prstGeom>
            </p:spPr>
          </p:pic>
          <p:pic>
            <p:nvPicPr>
              <p:cNvPr id="16" name="Picture 15" descr="A picture containing application&#10;&#10;Description automatically generated">
                <a:extLst>
                  <a:ext uri="{FF2B5EF4-FFF2-40B4-BE49-F238E27FC236}">
                    <a16:creationId xmlns:a16="http://schemas.microsoft.com/office/drawing/2014/main" id="{464CA3AE-B1C4-8143-B2B4-1DE4C4D815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372132" y="4267506"/>
                <a:ext cx="166540" cy="164199"/>
              </a:xfrm>
              <a:prstGeom prst="rect">
                <a:avLst/>
              </a:prstGeom>
            </p:spPr>
          </p:pic>
          <p:pic>
            <p:nvPicPr>
              <p:cNvPr id="20" name="Picture 19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00243D1A-B896-9A47-BA5E-E0BB2B4360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396043" y="3711839"/>
                <a:ext cx="1198474" cy="585101"/>
              </a:xfrm>
              <a:prstGeom prst="rect">
                <a:avLst/>
              </a:prstGeom>
            </p:spPr>
          </p:pic>
          <p:pic>
            <p:nvPicPr>
              <p:cNvPr id="26" name="Picture 25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73AA5B22-D45D-1248-896F-5CF2F5F51F0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2575924" y="3711838"/>
                <a:ext cx="525490" cy="585101"/>
              </a:xfrm>
              <a:prstGeom prst="rect">
                <a:avLst/>
              </a:prstGeom>
            </p:spPr>
          </p:pic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5CFE56C-B823-0049-A455-34C7A6B99481}"/>
                </a:ext>
              </a:extLst>
            </p:cNvPr>
            <p:cNvSpPr/>
            <p:nvPr/>
          </p:nvSpPr>
          <p:spPr>
            <a:xfrm>
              <a:off x="3761678" y="3303656"/>
              <a:ext cx="677360" cy="4744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pic>
          <p:nvPicPr>
            <p:cNvPr id="5" name="Picture 4" descr="Icon&#10;&#10;Description automatically generated">
              <a:extLst>
                <a:ext uri="{FF2B5EF4-FFF2-40B4-BE49-F238E27FC236}">
                  <a16:creationId xmlns:a16="http://schemas.microsoft.com/office/drawing/2014/main" id="{CDE738AF-213E-8648-ADB5-1265F2F297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30148" y="3172373"/>
              <a:ext cx="729282" cy="596900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7C52BDB-5BB3-9D4E-A1D3-3EAF6B4E3552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6321128" y="3018849"/>
            <a:ext cx="2148669" cy="1462289"/>
            <a:chOff x="5475150" y="3199579"/>
            <a:chExt cx="2148669" cy="1462289"/>
          </a:xfrm>
        </p:grpSpPr>
        <p:pic>
          <p:nvPicPr>
            <p:cNvPr id="13" name="Picture 12" descr="A picture containing application&#10;&#10;Description automatically generated">
              <a:extLst>
                <a:ext uri="{FF2B5EF4-FFF2-40B4-BE49-F238E27FC236}">
                  <a16:creationId xmlns:a16="http://schemas.microsoft.com/office/drawing/2014/main" id="{AF9C70BF-C610-2343-AEA0-A29BD3EBA4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47481" y="4138204"/>
              <a:ext cx="496166" cy="523664"/>
            </a:xfrm>
            <a:prstGeom prst="rect">
              <a:avLst/>
            </a:prstGeom>
          </p:spPr>
        </p:pic>
        <p:pic>
          <p:nvPicPr>
            <p:cNvPr id="24" name="Picture 23" descr="A close up of a logo&#10;&#10;Description automatically generated">
              <a:extLst>
                <a:ext uri="{FF2B5EF4-FFF2-40B4-BE49-F238E27FC236}">
                  <a16:creationId xmlns:a16="http://schemas.microsoft.com/office/drawing/2014/main" id="{D1527972-9F8D-4345-8905-4F45FD6FB7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75150" y="3207886"/>
              <a:ext cx="525490" cy="585101"/>
            </a:xfrm>
            <a:prstGeom prst="rect">
              <a:avLst/>
            </a:prstGeom>
          </p:spPr>
        </p:pic>
        <p:pic>
          <p:nvPicPr>
            <p:cNvPr id="25" name="Picture 24" descr="A close up of a logo&#10;&#10;Description automatically generated">
              <a:extLst>
                <a:ext uri="{FF2B5EF4-FFF2-40B4-BE49-F238E27FC236}">
                  <a16:creationId xmlns:a16="http://schemas.microsoft.com/office/drawing/2014/main" id="{D7730059-2E79-F945-9CE3-BB6AC2649F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V="1">
              <a:off x="5982047" y="3318524"/>
              <a:ext cx="1116282" cy="792589"/>
            </a:xfrm>
            <a:prstGeom prst="rect">
              <a:avLst/>
            </a:prstGeom>
          </p:spPr>
        </p:pic>
        <p:pic>
          <p:nvPicPr>
            <p:cNvPr id="27" name="Picture 26" descr="A close up of a logo&#10;&#10;Description automatically generated">
              <a:extLst>
                <a:ext uri="{FF2B5EF4-FFF2-40B4-BE49-F238E27FC236}">
                  <a16:creationId xmlns:a16="http://schemas.microsoft.com/office/drawing/2014/main" id="{F8E620FB-DE8A-0147-AB5F-6C22F2933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98329" y="3199579"/>
              <a:ext cx="525490" cy="585101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5D7610A-A19E-964D-A14F-1D5EC99BC5BA}"/>
                </a:ext>
              </a:extLst>
            </p:cNvPr>
            <p:cNvSpPr/>
            <p:nvPr/>
          </p:nvSpPr>
          <p:spPr>
            <a:xfrm>
              <a:off x="6000640" y="3464312"/>
              <a:ext cx="1097689" cy="64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pic>
          <p:nvPicPr>
            <p:cNvPr id="9" name="Picture 8" descr="Shape, arrow&#10;&#10;Description automatically generated">
              <a:extLst>
                <a:ext uri="{FF2B5EF4-FFF2-40B4-BE49-F238E27FC236}">
                  <a16:creationId xmlns:a16="http://schemas.microsoft.com/office/drawing/2014/main" id="{1AC15CDB-9647-184D-8D04-1250A14EAF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0800000">
              <a:off x="5929332" y="3540887"/>
              <a:ext cx="1198474" cy="5702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5864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F54F781-E338-4B45-B865-A98960110AA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57721" y="1338470"/>
            <a:ext cx="3522731" cy="2623930"/>
          </a:xfrm>
          <a:prstGeom prst="roundRect">
            <a:avLst/>
          </a:prstGeom>
          <a:solidFill>
            <a:srgbClr val="7FA7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2EAF6ACE-C5F4-9F47-91FB-ED1F2FB26A7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876801" y="1338470"/>
            <a:ext cx="3522731" cy="2623930"/>
          </a:xfrm>
          <a:prstGeom prst="roundRect">
            <a:avLst/>
          </a:prstGeom>
          <a:solidFill>
            <a:srgbClr val="7FA7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6CCF62F7-4087-4148-8100-E338DB160C07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fr-CA" dirty="0"/>
              <a:t>Exercice : J’aime/J’aimerais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EA5A1A-539C-9F4B-9C0D-D5AB096906C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70509" y="2485267"/>
            <a:ext cx="33503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000" dirty="0">
                <a:solidFill>
                  <a:schemeClr val="bg1"/>
                </a:solidFill>
              </a:rPr>
              <a:t>Qu’est-ce qui vous plaît dans le travail hybride/à distance?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64D460-20D0-CC4D-B91B-485002169C0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084064" y="2639156"/>
            <a:ext cx="31894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000">
                <a:solidFill>
                  <a:schemeClr val="bg1"/>
                </a:solidFill>
              </a:rPr>
              <a:t>Que souhaitez-vous que nous fassions?</a:t>
            </a:r>
          </a:p>
        </p:txBody>
      </p:sp>
      <p:pic>
        <p:nvPicPr>
          <p:cNvPr id="13" name="Picture 12" descr="A picture containing light&#10;&#10;Description automatically generated">
            <a:extLst>
              <a:ext uri="{FF2B5EF4-FFF2-40B4-BE49-F238E27FC236}">
                <a16:creationId xmlns:a16="http://schemas.microsoft.com/office/drawing/2014/main" id="{6A71614B-EF15-804A-A157-ED111566602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4785" y="1558477"/>
            <a:ext cx="686110" cy="810857"/>
          </a:xfrm>
          <a:prstGeom prst="rect">
            <a:avLst/>
          </a:prstGeom>
        </p:spPr>
      </p:pic>
      <p:pic>
        <p:nvPicPr>
          <p:cNvPr id="15" name="Picture 14" descr="Shape, icon&#10;&#10;Description automatically generated">
            <a:extLst>
              <a:ext uri="{FF2B5EF4-FFF2-40B4-BE49-F238E27FC236}">
                <a16:creationId xmlns:a16="http://schemas.microsoft.com/office/drawing/2014/main" id="{53FD5F22-6A1D-204D-93B5-D078C8928A8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1473" y="1694069"/>
            <a:ext cx="657193" cy="59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6474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D8FA04B-B4E4-7E4A-A966-7C561EC7091C}"/>
              </a:ext>
            </a:extLst>
          </p:cNvPr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Étapes à suivre pour régler un conflit à distance </a:t>
            </a:r>
            <a:r>
              <a:rPr lang="en-CA" dirty="0"/>
              <a:t>🎥</a:t>
            </a:r>
            <a:endParaRPr lang="fr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33AC5A-A0D0-5C44-A30F-072325B12C7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56" b="18578"/>
          <a:stretch/>
        </p:blipFill>
        <p:spPr>
          <a:xfrm>
            <a:off x="0" y="1088136"/>
            <a:ext cx="9144000" cy="30998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04FB09-7644-C743-9901-D82BB76C433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86087" y="2061779"/>
            <a:ext cx="9316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sz="800" b="1" dirty="0">
                <a:solidFill>
                  <a:srgbClr val="595A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PRÉPARATION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E1202D-A4FE-4345-91B0-EB865BD1766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667766" y="2061779"/>
            <a:ext cx="80502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sz="800" b="1" dirty="0">
                <a:solidFill>
                  <a:srgbClr val="595A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ATTENTION!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1CFFE9-C0CA-0D48-8545-1291075072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754222" y="2019460"/>
            <a:ext cx="119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800" b="1" dirty="0">
                <a:solidFill>
                  <a:srgbClr val="595A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 DE COMMUNICATION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491DB8-292B-0B4C-A2AA-58826D8BD427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150289" y="2061779"/>
            <a:ext cx="954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sz="800" b="1" dirty="0">
                <a:solidFill>
                  <a:srgbClr val="595A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AIDE-MÉMOIRE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8835AD-C5FB-3D41-94DA-FB27CDA656D4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421704" y="2061779"/>
            <a:ext cx="9364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sz="800" b="1" dirty="0">
                <a:solidFill>
                  <a:srgbClr val="595A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RÉTROACTION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558C54-62CC-0A49-B914-9025032AF15D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913191" y="2061779"/>
            <a:ext cx="45397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sz="800" b="1" dirty="0">
                <a:solidFill>
                  <a:srgbClr val="595A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SUIVI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09EC5B-448C-0D45-9ED6-98845B97BFF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7492925" y="2061778"/>
            <a:ext cx="16693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800" b="1" dirty="0">
                <a:solidFill>
                  <a:srgbClr val="595A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RÉTABLIR LA COMMUNICATION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E53419-A52C-F047-9C86-14DE36001550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38328" y="2395728"/>
            <a:ext cx="969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" dirty="0">
                <a:latin typeface="Arial Narrow" panose="020B0604020202020204" pitchFamily="34" charset="0"/>
                <a:cs typeface="Arial Narrow" panose="020B0604020202020204" pitchFamily="34" charset="0"/>
              </a:rPr>
              <a:t>Préparez vos idées et rassemblez des exemples objectifs pour illustrer votre propos.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45D98C-FCC2-1C48-BBED-A0E46DDD3CB0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1629294" y="2395728"/>
            <a:ext cx="9692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" dirty="0">
                <a:latin typeface="Arial Narrow" panose="020B0604020202020204" pitchFamily="34" charset="0"/>
                <a:cs typeface="Arial Narrow" panose="020B0604020202020204" pitchFamily="34" charset="0"/>
              </a:rPr>
              <a:t>Dites à votre interlocuteur que vous souhaitez lui parler d’un problème et précisez-le pour qu’il puisse se préparer.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A12598-A54F-6A4E-9883-41AAC1EEF0EE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831365" y="2416302"/>
            <a:ext cx="969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" dirty="0">
                <a:latin typeface="Arial Narrow" panose="020B0604020202020204" pitchFamily="34" charset="0"/>
                <a:cs typeface="Arial Narrow" panose="020B0604020202020204" pitchFamily="34" charset="0"/>
              </a:rPr>
              <a:t>Choisissez un moyen de communication riche qui vous permettra d’afficher un ton constructif.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802DA3-2A3A-2243-BD57-24DB3AC72789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140129" y="2395728"/>
            <a:ext cx="969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" dirty="0">
                <a:latin typeface="Arial Narrow" panose="020B0604020202020204" pitchFamily="34" charset="0"/>
                <a:cs typeface="Arial Narrow" panose="020B0604020202020204" pitchFamily="34" charset="0"/>
              </a:rPr>
              <a:t>Préparez quelques notes personnelles avec la bonne formulation et des rappels pour vous aider à rester calme.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6D4708E-A3F6-4048-B17D-6AB855372E18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5343372" y="2395728"/>
            <a:ext cx="969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" dirty="0">
                <a:latin typeface="Arial Narrow" panose="020B0604020202020204" pitchFamily="34" charset="0"/>
                <a:cs typeface="Arial Narrow" panose="020B0604020202020204" pitchFamily="34" charset="0"/>
              </a:rPr>
              <a:t>Donnez votre rétroaction, parlez des répercussions et posez une question pour entamer le dialogue.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66B8261-0545-4441-BEF9-68CC6E65FC1E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6608517" y="2386046"/>
            <a:ext cx="969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" dirty="0">
                <a:latin typeface="Arial Narrow" panose="020B0604020202020204" pitchFamily="34" charset="0"/>
                <a:cs typeface="Arial Narrow" panose="020B0604020202020204" pitchFamily="34" charset="0"/>
              </a:rPr>
              <a:t>Communiquez avec la personne un ou deux jours plus tard. Voyez l’effet de la rétroaction et prenez les mesures appropriées jusqu’à ce que le conflit soit résolu.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6FEBDC-E750-1C43-8020-597D20C50F73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7839481" y="2416302"/>
            <a:ext cx="969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" dirty="0">
                <a:latin typeface="Arial Narrow" panose="020B0604020202020204" pitchFamily="34" charset="0"/>
                <a:cs typeface="Arial Narrow" panose="020B0604020202020204" pitchFamily="34" charset="0"/>
              </a:rPr>
              <a:t>Reprenez contact avec votre collègue sur une note plus légère pour montrer que le problème appartient désormais au passé. </a:t>
            </a:r>
          </a:p>
        </p:txBody>
      </p:sp>
    </p:spTree>
    <p:extLst>
      <p:ext uri="{BB962C8B-B14F-4D97-AF65-F5344CB8AC3E}">
        <p14:creationId xmlns:p14="http://schemas.microsoft.com/office/powerpoint/2010/main" val="3065936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75AE5D-5B72-EB41-B94C-09952406900F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/>
              <a:t>Friction sociale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6CC09FD-F0B1-FF4E-8D4D-8B6A4C36F3C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99080" y="3685230"/>
            <a:ext cx="77095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/>
            <a:r>
              <a:rPr lang="fr-CA" sz="1800" dirty="0">
                <a:solidFill>
                  <a:schemeClr val="bg1"/>
                </a:solidFill>
              </a:rPr>
              <a:t>La friction sociale réduit la volonté de demander de l’aide au besoin.</a:t>
            </a:r>
          </a:p>
        </p:txBody>
      </p:sp>
    </p:spTree>
    <p:extLst>
      <p:ext uri="{BB962C8B-B14F-4D97-AF65-F5344CB8AC3E}">
        <p14:creationId xmlns:p14="http://schemas.microsoft.com/office/powerpoint/2010/main" val="27187258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0BF414D-C832-3643-9582-8B16CDE2D8AC}"/>
              </a:ext>
            </a:extLst>
          </p:cNvPr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/>
              <a:t>Accroître la capacité et la confiance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6F560-243B-2C4F-9FF0-F78485A3FEF1}"/>
              </a:ext>
            </a:extLst>
          </p:cNvPr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556400" y="893600"/>
            <a:ext cx="7325400" cy="2529000"/>
          </a:xfrm>
        </p:spPr>
        <p:txBody>
          <a:bodyPr/>
          <a:lstStyle/>
          <a:p>
            <a:r>
              <a:rPr lang="fr-CA" dirty="0"/>
              <a:t>Dans les équipes virtuelles/hybrides, les lacunes en matière de connaissances et de compétences persistent pour les raisons suivantes :</a:t>
            </a:r>
          </a:p>
          <a:p>
            <a:pPr lvl="1"/>
            <a:r>
              <a:rPr lang="fr-CA" dirty="0"/>
              <a:t>Préoccupations sociales (réticence à aborder des collègues non familiers et à montrer son incompétence).</a:t>
            </a:r>
          </a:p>
          <a:p>
            <a:pPr lvl="1"/>
            <a:r>
              <a:rPr lang="fr-CA" dirty="0"/>
              <a:t>Difficultés de coordination (prévoir du temps ensemble)</a:t>
            </a:r>
          </a:p>
          <a:p>
            <a:pPr lvl="1"/>
            <a:r>
              <a:rPr lang="fr-CA" dirty="0"/>
              <a:t>Difficultés liées aux recherches (savoir auprès de qui s’informer)</a:t>
            </a:r>
          </a:p>
          <a:p>
            <a:r>
              <a:rPr lang="fr-CA" dirty="0"/>
              <a:t>Certains employés évitent le travail à distance, car ils ne veulent pas se priver d’apprentissage social</a:t>
            </a:r>
          </a:p>
          <a:p>
            <a:r>
              <a:rPr lang="fr-CA" dirty="0"/>
              <a:t>Le partage virtuel des connaissances est une approche qui permet de surmonter les frictions sociales liées à la demande d’aide</a:t>
            </a:r>
            <a:br>
              <a:rPr lang="fr-CA" dirty="0"/>
            </a:br>
            <a:endParaRPr lang="fr-CA" dirty="0"/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FE9895-1E94-D148-AC30-BBD5434E81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07986" y="3995984"/>
            <a:ext cx="378093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900" dirty="0" err="1">
                <a:solidFill>
                  <a:srgbClr val="3D2362"/>
                </a:solidFill>
              </a:rPr>
              <a:t>Sandvik</a:t>
            </a:r>
            <a:r>
              <a:rPr lang="fr-CA" sz="900" dirty="0">
                <a:solidFill>
                  <a:srgbClr val="3D2362"/>
                </a:solidFill>
              </a:rPr>
              <a:t>, J. J., </a:t>
            </a:r>
            <a:r>
              <a:rPr lang="fr-CA" sz="900" dirty="0" err="1">
                <a:solidFill>
                  <a:srgbClr val="3D2362"/>
                </a:solidFill>
              </a:rPr>
              <a:t>Saouma</a:t>
            </a:r>
            <a:r>
              <a:rPr lang="fr-CA" sz="900" dirty="0">
                <a:solidFill>
                  <a:srgbClr val="3D2362"/>
                </a:solidFill>
              </a:rPr>
              <a:t>, R. E., </a:t>
            </a:r>
            <a:r>
              <a:rPr lang="fr-CA" sz="900" dirty="0" err="1">
                <a:solidFill>
                  <a:srgbClr val="3D2362"/>
                </a:solidFill>
              </a:rPr>
              <a:t>Seegert</a:t>
            </a:r>
            <a:r>
              <a:rPr lang="fr-CA" sz="900" dirty="0">
                <a:solidFill>
                  <a:srgbClr val="3D2362"/>
                </a:solidFill>
              </a:rPr>
              <a:t>, N. T., &amp; Stanton, C. T. (2020). Workplace </a:t>
            </a:r>
            <a:r>
              <a:rPr lang="fr-CA" sz="900" dirty="0" err="1">
                <a:solidFill>
                  <a:srgbClr val="3D2362"/>
                </a:solidFill>
              </a:rPr>
              <a:t>knowledge</a:t>
            </a:r>
            <a:r>
              <a:rPr lang="fr-CA" sz="900" dirty="0">
                <a:solidFill>
                  <a:srgbClr val="3D2362"/>
                </a:solidFill>
              </a:rPr>
              <a:t> flows*. The </a:t>
            </a:r>
            <a:r>
              <a:rPr lang="fr-CA" sz="900" dirty="0" err="1">
                <a:solidFill>
                  <a:srgbClr val="3D2362"/>
                </a:solidFill>
              </a:rPr>
              <a:t>Quarterly</a:t>
            </a:r>
            <a:r>
              <a:rPr lang="fr-CA" sz="900" dirty="0">
                <a:solidFill>
                  <a:srgbClr val="3D2362"/>
                </a:solidFill>
              </a:rPr>
              <a:t> Journal of </a:t>
            </a:r>
            <a:r>
              <a:rPr lang="fr-CA" sz="900" dirty="0" err="1">
                <a:solidFill>
                  <a:srgbClr val="3D2362"/>
                </a:solidFill>
              </a:rPr>
              <a:t>Economics</a:t>
            </a:r>
            <a:r>
              <a:rPr lang="fr-CA" sz="900" dirty="0">
                <a:solidFill>
                  <a:srgbClr val="3D2362"/>
                </a:solidFill>
              </a:rPr>
              <a:t>, 135(3), 1635–1680. https://doi.org/10.1093/qje/qjaa013 (en anglais seulement)</a:t>
            </a:r>
          </a:p>
        </p:txBody>
      </p:sp>
    </p:spTree>
    <p:extLst>
      <p:ext uri="{BB962C8B-B14F-4D97-AF65-F5344CB8AC3E}">
        <p14:creationId xmlns:p14="http://schemas.microsoft.com/office/powerpoint/2010/main" val="9862457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75AE5D-5B72-EB41-B94C-09952406900F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2344" y="1687104"/>
            <a:ext cx="5478000" cy="2267038"/>
          </a:xfrm>
        </p:spPr>
        <p:txBody>
          <a:bodyPr/>
          <a:lstStyle/>
          <a:p>
            <a:r>
              <a:rPr lang="fr-CA" dirty="0"/>
              <a:t>Les lacunes en termes de communication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3C90C6-AE66-8244-B00D-F4999E78E8B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85118" y="3929535"/>
            <a:ext cx="80065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/>
            <a:r>
              <a:rPr lang="fr-CA" sz="1800" dirty="0">
                <a:solidFill>
                  <a:schemeClr val="bg1"/>
                </a:solidFill>
              </a:rPr>
              <a:t>Les lacunes en termes de communication entraînent des voies divergentes </a:t>
            </a:r>
          </a:p>
        </p:txBody>
      </p:sp>
    </p:spTree>
    <p:extLst>
      <p:ext uri="{BB962C8B-B14F-4D97-AF65-F5344CB8AC3E}">
        <p14:creationId xmlns:p14="http://schemas.microsoft.com/office/powerpoint/2010/main" val="32029594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35AE803-8B5E-E64E-8CE5-48450A73D4E3}"/>
              </a:ext>
            </a:extLst>
          </p:cNvPr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Moyens de communication disparates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E827DE-338E-0244-9661-F59F8A47F7B2}"/>
              </a:ext>
            </a:extLst>
          </p:cNvPr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556400" y="893600"/>
            <a:ext cx="7325400" cy="2529000"/>
          </a:xfrm>
        </p:spPr>
        <p:txBody>
          <a:bodyPr/>
          <a:lstStyle/>
          <a:p>
            <a:r>
              <a:rPr lang="fr-CA" dirty="0"/>
              <a:t>Les gestionnaires qui sont au bureau avec une partie de leur équipe communiquent sans doute différemment</a:t>
            </a:r>
          </a:p>
          <a:p>
            <a:pPr lvl="1"/>
            <a:r>
              <a:rPr lang="fr-CA" dirty="0"/>
              <a:t>Les employés de bureau ont plus de discussions informelles, ce qui constitue un avantage</a:t>
            </a:r>
          </a:p>
          <a:p>
            <a:pPr lvl="1"/>
            <a:r>
              <a:rPr lang="fr-CA" dirty="0"/>
              <a:t>Les travailleurs sur place sont submergés par des tâches spontanées, ce qui les accable</a:t>
            </a:r>
          </a:p>
          <a:p>
            <a:pPr lvl="1"/>
            <a:r>
              <a:rPr lang="fr-CA" dirty="0"/>
              <a:t>Les télétravailleurs manquent des possibilités et des perspectives, ce qui les désavantage</a:t>
            </a:r>
          </a:p>
          <a:p>
            <a:r>
              <a:rPr lang="fr-CA" dirty="0"/>
              <a:t>Prenez-en conscience et réfléchissez à ce que vous communiquez et avec qui.</a:t>
            </a:r>
          </a:p>
          <a:p>
            <a:r>
              <a:rPr lang="fr-CA" dirty="0"/>
              <a:t>Ces divergences peuvent conduire à des perceptions erronées des personnes et même à des prophéties qui s’exaucent et qui désavantagent les membres de l’équipe à distance. </a:t>
            </a:r>
          </a:p>
        </p:txBody>
      </p:sp>
    </p:spTree>
    <p:extLst>
      <p:ext uri="{BB962C8B-B14F-4D97-AF65-F5344CB8AC3E}">
        <p14:creationId xmlns:p14="http://schemas.microsoft.com/office/powerpoint/2010/main" val="32173692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>
            <a:extLst>
              <a:ext uri="{FF2B5EF4-FFF2-40B4-BE49-F238E27FC236}">
                <a16:creationId xmlns:a16="http://schemas.microsoft.com/office/drawing/2014/main" id="{48870489-785B-AB43-9153-82FC14C63028}"/>
              </a:ext>
            </a:extLst>
          </p:cNvPr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574329" y="427863"/>
            <a:ext cx="4995900" cy="454500"/>
          </a:xfrm>
        </p:spPr>
        <p:txBody>
          <a:bodyPr/>
          <a:lstStyle/>
          <a:p>
            <a:r>
              <a:rPr lang="fr-CA" dirty="0"/>
              <a:t>Le temps libre </a:t>
            </a:r>
            <a:r>
              <a:rPr lang="en-CA" dirty="0"/>
              <a:t>📖</a:t>
            </a:r>
            <a:endParaRPr lang="fr-CA" dirty="0"/>
          </a:p>
          <a:p>
            <a:endParaRPr lang="en-CA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9854CCC-292B-834B-82B5-4F279A8B294B}"/>
              </a:ext>
            </a:extLst>
          </p:cNvPr>
          <p:cNvSpPr>
            <a:spLocks noGrp="1"/>
          </p:cNvSpPr>
          <p:nvPr>
            <p:ph type="body" sz="quarter" idx="11"/>
            <p:custDataLst>
              <p:tags r:id="rId2"/>
            </p:custDataLst>
          </p:nvPr>
        </p:nvSpPr>
        <p:spPr>
          <a:xfrm>
            <a:off x="637640" y="1842181"/>
            <a:ext cx="3586162" cy="2444750"/>
          </a:xfrm>
        </p:spPr>
        <p:txBody>
          <a:bodyPr/>
          <a:lstStyle/>
          <a:p>
            <a:r>
              <a:rPr lang="fr-CA" dirty="0"/>
              <a:t>Les réunions</a:t>
            </a:r>
          </a:p>
          <a:p>
            <a:pPr marL="139700" lvl="1" indent="0">
              <a:buNone/>
            </a:pPr>
            <a:r>
              <a:rPr lang="fr-CA" dirty="0"/>
              <a:t>Profitez des réunions pour favoriser les discussions qui ne sont pas liées aux tâches.</a:t>
            </a:r>
          </a:p>
          <a:p>
            <a:pPr lvl="1"/>
            <a:r>
              <a:rPr lang="fr-CA" dirty="0"/>
              <a:t>Commencez vos réunions de manière graduelle : prévoyez 5 minutes pour les discussions décontractées</a:t>
            </a:r>
          </a:p>
          <a:p>
            <a:pPr lvl="1"/>
            <a:r>
              <a:rPr lang="fr-CA" dirty="0"/>
              <a:t>Invitez les membres de l’équipe à laisser leur caméra allumée pendant les pauses.</a:t>
            </a:r>
          </a:p>
          <a:p>
            <a:pPr lvl="1"/>
            <a:r>
              <a:rPr lang="fr-CA" dirty="0"/>
              <a:t>Réservez chaque semaine de 15 à 30 minutes de temps libre.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D74339B-A087-1C44-AD1D-A89764367CAE}"/>
              </a:ext>
            </a:extLst>
          </p:cNvPr>
          <p:cNvSpPr>
            <a:spLocks noGrp="1"/>
          </p:cNvSpPr>
          <p:nvPr>
            <p:ph type="body" sz="quarter" idx="12"/>
            <p:custDataLst>
              <p:tags r:id="rId3"/>
            </p:custDataLst>
          </p:nvPr>
        </p:nvSpPr>
        <p:spPr>
          <a:xfrm>
            <a:off x="4920198" y="1851151"/>
            <a:ext cx="3586162" cy="2444750"/>
          </a:xfrm>
        </p:spPr>
        <p:txBody>
          <a:bodyPr/>
          <a:lstStyle/>
          <a:p>
            <a:r>
              <a:rPr lang="fr-CA" dirty="0"/>
              <a:t>Le bavardage autour de la machine à café</a:t>
            </a:r>
          </a:p>
          <a:p>
            <a:pPr lvl="1"/>
            <a:r>
              <a:rPr lang="fr-CA" sz="1100" dirty="0"/>
              <a:t>Recréez les conversations spontanées qui se déroulent habituellement autour de la fontaine d’eau</a:t>
            </a:r>
          </a:p>
          <a:p>
            <a:pPr lvl="1"/>
            <a:r>
              <a:rPr lang="fr-CA" sz="1100" dirty="0"/>
              <a:t>Fixez chaque semaine une heure de bureau virtuel où les membres de l’équipe peuvent passer vous voir</a:t>
            </a:r>
          </a:p>
          <a:p>
            <a:pPr lvl="1"/>
            <a:r>
              <a:rPr lang="fr-CA" sz="1100" dirty="0"/>
              <a:t>Organisez chaque semaine une pause-café ou un dîner tous ensemble </a:t>
            </a:r>
          </a:p>
          <a:p>
            <a:pPr lvl="1"/>
            <a:r>
              <a:rPr lang="fr-CA" sz="1100" dirty="0"/>
              <a:t>Utilisez Yammer et Teams pour montrer notamment des photos et des articles qui ne sont pas liés au travail.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5ADC38-FC73-F74B-8BA6-CF0C5A28D83F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36600" y="1073347"/>
            <a:ext cx="7670800" cy="577850"/>
          </a:xfrm>
        </p:spPr>
        <p:txBody>
          <a:bodyPr/>
          <a:lstStyle/>
          <a:p>
            <a:r>
              <a:rPr lang="fr-CA" dirty="0"/>
              <a:t>Le temps libre est d’une importance capitale pour favoriser la confiance et faire de la place aux conversations informelles qui favorisent la cohésion, la résolution de problèmes et l’innovation.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064E900-2103-0B4E-A59B-3F9D4BCD50E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60175" y="4070153"/>
            <a:ext cx="709930" cy="720000"/>
          </a:xfrm>
          <a:prstGeom prst="ellipse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79299A-F939-0541-8FE9-B50AB862212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73895" y="3926250"/>
            <a:ext cx="713653" cy="720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580488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57051D96-905D-C24F-987C-E7D88B140303}"/>
              </a:ext>
            </a:extLst>
          </p:cNvPr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625090" y="1654292"/>
            <a:ext cx="7873200" cy="1836769"/>
          </a:xfrm>
        </p:spPr>
        <p:txBody>
          <a:bodyPr/>
          <a:lstStyle/>
          <a:p>
            <a:r>
              <a:rPr lang="fr-CA" dirty="0"/>
              <a:t>Par définition, la communication n’est pas quelque chose qui s’accomplit en étant seul.  </a:t>
            </a:r>
          </a:p>
          <a:p>
            <a:r>
              <a:rPr lang="fr-CA" dirty="0"/>
              <a:t>On ne peut pas communiquer « à » une personne; on ne peut que communiquer « avec » elle. 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3397124-2545-6D46-963C-AD1507FEDF9E}"/>
              </a:ext>
            </a:extLst>
          </p:cNvPr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Réinitialisation de la gestion à distance </a:t>
            </a:r>
            <a:r>
              <a:rPr lang="en-US" dirty="0"/>
              <a:t>🧰</a:t>
            </a:r>
            <a:r>
              <a:rPr lang="fr-CA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7A81B6-191B-CC42-8454-5C27750DC6C4}"/>
              </a:ext>
            </a:extLst>
          </p:cNvPr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4022364" y="1088468"/>
            <a:ext cx="4294002" cy="3331238"/>
          </a:xfrm>
        </p:spPr>
        <p:txBody>
          <a:bodyPr anchor="ctr"/>
          <a:lstStyle/>
          <a:p>
            <a:pPr marL="139700" indent="0" algn="ctr">
              <a:buNone/>
            </a:pPr>
            <a:r>
              <a:rPr lang="fr-CA" sz="1800" dirty="0">
                <a:solidFill>
                  <a:srgbClr val="623C8E"/>
                </a:solidFill>
              </a:rPr>
              <a:t>Voici les dix principales mesures que les gestionnaires peuvent prendre pour adopter un style plus efficace de gestion d’une équipe à distance ou hybride.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AB4C24-D204-5445-94FA-A78F8A878C7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19138" y="1019101"/>
            <a:ext cx="2748866" cy="35598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534157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F8E9F9-5184-8842-8122-159A7C14312D}"/>
              </a:ext>
            </a:extLst>
          </p:cNvPr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556400" y="1360575"/>
            <a:ext cx="7325400" cy="2529000"/>
          </a:xfrm>
        </p:spPr>
        <p:txBody>
          <a:bodyPr/>
          <a:lstStyle/>
          <a:p>
            <a:pPr marL="139700" indent="0" algn="ctr">
              <a:buNone/>
            </a:pPr>
            <a:r>
              <a:rPr lang="fr-CA" sz="2000" dirty="0"/>
              <a:t>Merci.</a:t>
            </a:r>
          </a:p>
          <a:p>
            <a:pPr marL="139700" indent="0" algn="ctr">
              <a:buNone/>
            </a:pPr>
            <a:endParaRPr lang="en-US" dirty="0"/>
          </a:p>
          <a:p>
            <a:pPr marL="139700" indent="0" algn="ctr">
              <a:buNone/>
            </a:pPr>
            <a:r>
              <a:rPr lang="fr-CA" dirty="0"/>
              <a:t>N’hésitez pas à communiquer avec moi sur LinkedIn </a:t>
            </a:r>
          </a:p>
          <a:p>
            <a:pPr marL="139700" indent="0" algn="ctr">
              <a:buNone/>
            </a:pPr>
            <a:endParaRPr lang="en-US" dirty="0"/>
          </a:p>
          <a:p>
            <a:pPr marL="139700" indent="0" algn="ctr">
              <a:buNone/>
            </a:pPr>
            <a:r>
              <a:rPr lang="fr-CA" dirty="0"/>
              <a:t>Vous trouverez toutes les ressources sur mon site Web (https://www.lianedavey.com/thriving-in-hybrid-teams/)</a:t>
            </a:r>
          </a:p>
        </p:txBody>
      </p:sp>
    </p:spTree>
    <p:extLst>
      <p:ext uri="{BB962C8B-B14F-4D97-AF65-F5344CB8AC3E}">
        <p14:creationId xmlns:p14="http://schemas.microsoft.com/office/powerpoint/2010/main" val="388475771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UV-M1-I1-presentation" id="{855A48F4-01B4-BB44-8F1C-E5B9C2F1E751}" vid="{A8D337A0-048F-7B4E-A39E-D7140A14D09E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Simple Light</Template>
  <TotalTime>7493</TotalTime>
  <Words>1899</Words>
  <Application>Microsoft Office PowerPoint</Application>
  <PresentationFormat>On-screen Show (16:9)</PresentationFormat>
  <Paragraphs>169</Paragraphs>
  <Slides>28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.Lucida Grande UI Regular</vt:lpstr>
      <vt:lpstr>Arial</vt:lpstr>
      <vt:lpstr>Arial Narrow</vt:lpstr>
      <vt:lpstr>Avenir Next LT Pro</vt:lpstr>
      <vt:lpstr>Comic Sans MS</vt:lpstr>
      <vt:lpstr>Impact</vt:lpstr>
      <vt:lpstr>Lato</vt:lpstr>
      <vt:lpstr>Lato Black</vt:lpstr>
      <vt:lpstr>Lato Light</vt:lpstr>
      <vt:lpstr>Simple Light</vt:lpstr>
      <vt:lpstr>Prospérer dans les équipes hybrides</vt:lpstr>
      <vt:lpstr>PowerPoint Presentation</vt:lpstr>
      <vt:lpstr>PowerPoint Presentation</vt:lpstr>
      <vt:lpstr>La confiance</vt:lpstr>
      <vt:lpstr>PowerPoint Presentation</vt:lpstr>
      <vt:lpstr>PowerPoint Presentation</vt:lpstr>
      <vt:lpstr>PowerPoint Presentation</vt:lpstr>
      <vt:lpstr>Contexte</vt:lpstr>
      <vt:lpstr>PowerPoint Presentation</vt:lpstr>
      <vt:lpstr>Le travail invisible </vt:lpstr>
      <vt:lpstr>PowerPoint Presentation</vt:lpstr>
      <vt:lpstr>Tendance à la négativité</vt:lpstr>
      <vt:lpstr>PowerPoint Presentation</vt:lpstr>
      <vt:lpstr>PowerPoint Presentation</vt:lpstr>
      <vt:lpstr>PowerPoint Presentation</vt:lpstr>
      <vt:lpstr>PowerPoint Presentation</vt:lpstr>
      <vt:lpstr>Conflit prolongé</vt:lpstr>
      <vt:lpstr>PowerPoint Presentation</vt:lpstr>
      <vt:lpstr>PowerPoint Presentation</vt:lpstr>
      <vt:lpstr>PowerPoint Presentation</vt:lpstr>
      <vt:lpstr>Friction sociale</vt:lpstr>
      <vt:lpstr>PowerPoint Presentation</vt:lpstr>
      <vt:lpstr>Les lacunes en termes de communication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Adding Unique Value</dc:title>
  <dc:creator>Liane Davey</dc:creator>
  <cp:lastModifiedBy>Lewis, Valerie V [NC]</cp:lastModifiedBy>
  <cp:revision>171</cp:revision>
  <cp:lastPrinted>2020-11-23T17:03:34Z</cp:lastPrinted>
  <dcterms:created xsi:type="dcterms:W3CDTF">2020-10-20T12:33:54Z</dcterms:created>
  <dcterms:modified xsi:type="dcterms:W3CDTF">2022-11-29T16:37:22Z</dcterms:modified>
</cp:coreProperties>
</file>