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lear Sans Thin" panose="020B0203030202020304" pitchFamily="34" charset="0"/>
      <p:regular r:id="rId17"/>
    </p:embeddedFont>
    <p:embeddedFont>
      <p:font typeface="Lato" panose="020F0502020204030203" pitchFamily="34" charset="77"/>
      <p:regular r:id="rId18"/>
      <p:bold r:id="rId19"/>
      <p:italic r:id="rId20"/>
      <p:boldItalic r:id="rId21"/>
    </p:embeddedFont>
    <p:embeddedFont>
      <p:font typeface="Lato Bold" panose="020F0502020204030203" pitchFamily="34" charset="77"/>
      <p:regular r:id="rId22"/>
      <p:bold r:id="rId23"/>
      <p:italic r:id="rId24"/>
      <p:boldItalic r:id="rId25"/>
    </p:embeddedFont>
    <p:embeddedFont>
      <p:font typeface="Lato Bold Bold" panose="020F0502020204030203" pitchFamily="34" charset="0"/>
      <p:regular r:id="rId26"/>
      <p:bold r:id="rId27"/>
    </p:embeddedFont>
    <p:embeddedFont>
      <p:font typeface="Lato Bold Italics" panose="020F0502020204030203" pitchFamily="34" charset="77"/>
      <p:regular r:id="rId28"/>
      <p:bold r:id="rId29"/>
      <p:italic r:id="rId30"/>
      <p:boldItalic r:id="rId31"/>
    </p:embeddedFont>
    <p:embeddedFont>
      <p:font typeface="Lato Hairline" panose="020F0202020204030203" pitchFamily="34" charset="77"/>
      <p:regular r:id="rId32"/>
      <p: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26" autoAdjust="0"/>
  </p:normalViewPr>
  <p:slideViewPr>
    <p:cSldViewPr>
      <p:cViewPr varScale="1">
        <p:scale>
          <a:sx n="77" d="100"/>
          <a:sy n="77" d="100"/>
        </p:scale>
        <p:origin x="888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21" Type="http://schemas.openxmlformats.org/officeDocument/2006/relationships/font" Target="fonts/font9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font" Target="fonts/font21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liane.davey@3coze.com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craig.Easdon@3coz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42900"/>
            <a:ext cx="18288000" cy="6781087"/>
          </a:xfrm>
          <a:prstGeom prst="rect">
            <a:avLst/>
          </a:prstGeom>
          <a:solidFill>
            <a:srgbClr val="3F245E"/>
          </a:solidFill>
        </p:spPr>
      </p:sp>
      <p:sp>
        <p:nvSpPr>
          <p:cNvPr id="3" name="AutoShape 3"/>
          <p:cNvSpPr/>
          <p:nvPr/>
        </p:nvSpPr>
        <p:spPr>
          <a:xfrm>
            <a:off x="5842392" y="9226074"/>
            <a:ext cx="6603217" cy="32226"/>
          </a:xfrm>
          <a:prstGeom prst="rect">
            <a:avLst/>
          </a:prstGeom>
          <a:solidFill>
            <a:srgbClr val="000000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607906" y="8699585"/>
            <a:ext cx="1072189" cy="105297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345683" y="2039532"/>
            <a:ext cx="13848676" cy="3419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97"/>
              </a:lnSpc>
            </a:pPr>
            <a:r>
              <a:rPr lang="en-US" sz="8638">
                <a:solidFill>
                  <a:srgbClr val="FFFFFF"/>
                </a:solidFill>
                <a:latin typeface="Lato Bold Bold"/>
              </a:rPr>
              <a:t>Great Feedback: </a:t>
            </a:r>
          </a:p>
          <a:p>
            <a:pPr algn="ctr">
              <a:lnSpc>
                <a:spcPts val="8897"/>
              </a:lnSpc>
            </a:pPr>
            <a:r>
              <a:rPr lang="en-US" sz="8638">
                <a:solidFill>
                  <a:srgbClr val="FFFFFF"/>
                </a:solidFill>
                <a:latin typeface="Lato Bold Bold"/>
              </a:rPr>
              <a:t>Two Truths, Not One</a:t>
            </a:r>
          </a:p>
          <a:p>
            <a:pPr algn="ctr">
              <a:lnSpc>
                <a:spcPts val="8897"/>
              </a:lnSpc>
            </a:pPr>
            <a:endParaRPr lang="en-US" sz="8638">
              <a:solidFill>
                <a:srgbClr val="FFFFFF"/>
              </a:solidFill>
              <a:latin typeface="Lato Bold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8116729"/>
            <a:ext cx="3978780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spc="192">
                <a:solidFill>
                  <a:srgbClr val="000000"/>
                </a:solidFill>
                <a:latin typeface="Lato"/>
              </a:rPr>
              <a:t>Liane Davey, Ph.D.</a:t>
            </a:r>
          </a:p>
          <a:p>
            <a:pPr>
              <a:lnSpc>
                <a:spcPts val="4480"/>
              </a:lnSpc>
            </a:pPr>
            <a:r>
              <a:rPr lang="en-US" sz="3200" spc="192">
                <a:solidFill>
                  <a:srgbClr val="000000"/>
                </a:solidFill>
                <a:latin typeface="Lato"/>
              </a:rPr>
              <a:t>3COze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91404" y="2873904"/>
            <a:ext cx="7271900" cy="4948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3F245D"/>
                </a:solidFill>
                <a:latin typeface="Lato"/>
              </a:rPr>
              <a:t>When you deliver feedback this way,</a:t>
            </a:r>
          </a:p>
          <a:p>
            <a:pPr marL="604520" lvl="1" indent="-302260">
              <a:lnSpc>
                <a:spcPts val="3920"/>
              </a:lnSpc>
              <a:buFont typeface="Arial"/>
              <a:buChar char="•"/>
            </a:pPr>
            <a:r>
              <a:rPr lang="en-US" sz="2800" dirty="0">
                <a:solidFill>
                  <a:srgbClr val="3F245D"/>
                </a:solidFill>
                <a:latin typeface="Lato"/>
              </a:rPr>
              <a:t>You stay at a high enough altitude to stay safe and therefore don't make a strong connection </a:t>
            </a:r>
          </a:p>
          <a:p>
            <a:pPr marL="604520" lvl="1" indent="-302260">
              <a:lnSpc>
                <a:spcPts val="3920"/>
              </a:lnSpc>
              <a:buFont typeface="Arial"/>
              <a:buChar char="•"/>
            </a:pPr>
            <a:r>
              <a:rPr lang="en-US" sz="2800" dirty="0">
                <a:solidFill>
                  <a:srgbClr val="3F245D"/>
                </a:solidFill>
                <a:latin typeface="Lato"/>
              </a:rPr>
              <a:t>If you deliver a sneak attack, you present yourself as an adversary, triggering a defensive response </a:t>
            </a:r>
          </a:p>
          <a:p>
            <a:pPr marL="604520" lvl="1" indent="-302260">
              <a:lnSpc>
                <a:spcPts val="3920"/>
              </a:lnSpc>
              <a:buFont typeface="Arial"/>
              <a:buChar char="•"/>
            </a:pPr>
            <a:r>
              <a:rPr lang="en-US" sz="2800" dirty="0">
                <a:solidFill>
                  <a:srgbClr val="3F245D"/>
                </a:solidFill>
                <a:latin typeface="Lato"/>
              </a:rPr>
              <a:t>If you keep moving after you deliver your payload, you don't know if the message hit the target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r="962" b="28166"/>
          <a:stretch>
            <a:fillRect/>
          </a:stretch>
        </p:blipFill>
        <p:spPr>
          <a:xfrm>
            <a:off x="17054810" y="9105162"/>
            <a:ext cx="1103834" cy="102864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832761" y="962025"/>
            <a:ext cx="6670612" cy="1233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0"/>
              </a:lnSpc>
            </a:pPr>
            <a:r>
              <a:rPr lang="en-US" sz="3550">
                <a:solidFill>
                  <a:srgbClr val="A2C52E"/>
                </a:solidFill>
                <a:latin typeface="Lato Bold"/>
              </a:rPr>
              <a:t>Most People Deliver Feedback Like Dropping a Bomb</a:t>
            </a:r>
          </a:p>
        </p:txBody>
      </p:sp>
      <p:pic>
        <p:nvPicPr>
          <p:cNvPr id="1026" name="Picture 2" descr="Air Force F-35 Lightning fighter jets drop first bombs | CNN Politics">
            <a:extLst>
              <a:ext uri="{FF2B5EF4-FFF2-40B4-BE49-F238E27FC236}">
                <a16:creationId xmlns:a16="http://schemas.microsoft.com/office/drawing/2014/main" id="{D94533A3-66C4-F096-FF10-9F3AD4FFD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052" y="2873904"/>
            <a:ext cx="8203708" cy="461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902441" y="-266210"/>
            <a:ext cx="7802001" cy="8495810"/>
          </a:xfrm>
          <a:prstGeom prst="rect">
            <a:avLst/>
          </a:prstGeom>
          <a:solidFill>
            <a:srgbClr val="3F245E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7821" r="7821"/>
          <a:stretch>
            <a:fillRect/>
          </a:stretch>
        </p:blipFill>
        <p:spPr>
          <a:xfrm>
            <a:off x="0" y="-391930"/>
            <a:ext cx="10902441" cy="862153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028700" y="8787187"/>
            <a:ext cx="17860113" cy="32226"/>
          </a:xfrm>
          <a:prstGeom prst="rect">
            <a:avLst/>
          </a:prstGeom>
          <a:solidFill>
            <a:srgbClr val="3F245E"/>
          </a:solidFill>
        </p:spPr>
      </p:sp>
      <p:sp>
        <p:nvSpPr>
          <p:cNvPr id="5" name="TextBox 5"/>
          <p:cNvSpPr txBox="1"/>
          <p:nvPr/>
        </p:nvSpPr>
        <p:spPr>
          <a:xfrm>
            <a:off x="12680946" y="1772527"/>
            <a:ext cx="4244991" cy="435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0"/>
              </a:lnSpc>
            </a:pPr>
            <a:r>
              <a:rPr lang="en-US" sz="3700" spc="185" dirty="0">
                <a:solidFill>
                  <a:srgbClr val="FFFFFF"/>
                </a:solidFill>
                <a:latin typeface="Lato Hairline"/>
              </a:rPr>
              <a:t>Definition</a:t>
            </a:r>
          </a:p>
          <a:p>
            <a:pPr algn="ctr">
              <a:lnSpc>
                <a:spcPts val="7030"/>
              </a:lnSpc>
            </a:pPr>
            <a:r>
              <a:rPr lang="en-US" sz="3700" spc="185" dirty="0">
                <a:solidFill>
                  <a:srgbClr val="FFFFFF"/>
                </a:solidFill>
                <a:latin typeface="Lato Hairline"/>
              </a:rPr>
              <a:t>Orientation</a:t>
            </a:r>
          </a:p>
          <a:p>
            <a:pPr algn="ctr">
              <a:lnSpc>
                <a:spcPts val="7030"/>
              </a:lnSpc>
            </a:pPr>
            <a:r>
              <a:rPr lang="en-US" sz="3700" spc="185" dirty="0">
                <a:solidFill>
                  <a:srgbClr val="FFFFFF"/>
                </a:solidFill>
                <a:latin typeface="Lato Hairline"/>
              </a:rPr>
              <a:t>Mindset</a:t>
            </a:r>
          </a:p>
          <a:p>
            <a:pPr algn="ctr">
              <a:lnSpc>
                <a:spcPts val="7030"/>
              </a:lnSpc>
            </a:pPr>
            <a:r>
              <a:rPr lang="en-US" sz="3700" spc="185" dirty="0">
                <a:solidFill>
                  <a:srgbClr val="FFFFFF"/>
                </a:solidFill>
                <a:latin typeface="Lato Hairline"/>
              </a:rPr>
              <a:t>Formula</a:t>
            </a:r>
          </a:p>
          <a:p>
            <a:pPr algn="ctr">
              <a:lnSpc>
                <a:spcPts val="7030"/>
              </a:lnSpc>
            </a:pPr>
            <a:r>
              <a:rPr lang="en-US" sz="3700" spc="185" dirty="0">
                <a:solidFill>
                  <a:srgbClr val="FFFFFF"/>
                </a:solidFill>
                <a:latin typeface="Lato Hairline"/>
              </a:rPr>
              <a:t>Habit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126355" y="885522"/>
            <a:ext cx="3368026" cy="658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70"/>
              </a:lnSpc>
            </a:pPr>
            <a:r>
              <a:rPr lang="en-US" sz="4050" dirty="0">
                <a:solidFill>
                  <a:srgbClr val="A2C52E"/>
                </a:solidFill>
                <a:latin typeface="Lato Bold"/>
              </a:rPr>
              <a:t>FEEDBACK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r="962" b="28166"/>
          <a:stretch>
            <a:fillRect/>
          </a:stretch>
        </p:blipFill>
        <p:spPr>
          <a:xfrm>
            <a:off x="17054810" y="9105162"/>
            <a:ext cx="1103834" cy="1028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96474"/>
            <a:ext cx="17860113" cy="32226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3" name="TextBox 3"/>
          <p:cNvSpPr txBox="1"/>
          <p:nvPr/>
        </p:nvSpPr>
        <p:spPr>
          <a:xfrm>
            <a:off x="1028700" y="1228986"/>
            <a:ext cx="7058372" cy="69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00"/>
              </a:lnSpc>
            </a:pPr>
            <a:r>
              <a:rPr lang="en-US" sz="3800" spc="152">
                <a:solidFill>
                  <a:srgbClr val="000000"/>
                </a:solidFill>
                <a:latin typeface="Lato Bold Bold"/>
              </a:rPr>
              <a:t>DEFINITION OF FEEDBACK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463290"/>
            <a:ext cx="9201923" cy="323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50"/>
              </a:lnSpc>
            </a:pPr>
            <a:r>
              <a:rPr lang="en-US" sz="4300" spc="129">
                <a:solidFill>
                  <a:srgbClr val="000000"/>
                </a:solidFill>
                <a:latin typeface="Lato"/>
              </a:rPr>
              <a:t>Information about </a:t>
            </a:r>
            <a:r>
              <a:rPr lang="en-US" sz="4300" spc="129">
                <a:solidFill>
                  <a:srgbClr val="000000"/>
                </a:solidFill>
                <a:latin typeface="Lato Bold"/>
              </a:rPr>
              <a:t>reactions</a:t>
            </a:r>
            <a:r>
              <a:rPr lang="en-US" sz="4300" spc="129">
                <a:solidFill>
                  <a:srgbClr val="000000"/>
                </a:solidFill>
                <a:latin typeface="Lato"/>
              </a:rPr>
              <a:t> to a product, a person's performance of a task, etc. which is used as a basis for improvement.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0942" r="20942"/>
          <a:stretch>
            <a:fillRect/>
          </a:stretch>
        </p:blipFill>
        <p:spPr>
          <a:xfrm>
            <a:off x="11064518" y="1922406"/>
            <a:ext cx="7463642" cy="856448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129668" y="9153248"/>
            <a:ext cx="890770" cy="8907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9" r="1579"/>
          <a:stretch>
            <a:fillRect/>
          </a:stretch>
        </p:blipFill>
        <p:spPr>
          <a:xfrm>
            <a:off x="9423405" y="2281116"/>
            <a:ext cx="9292059" cy="639677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370970" y="1086838"/>
            <a:ext cx="6754975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00"/>
              </a:lnSpc>
            </a:pPr>
            <a:r>
              <a:rPr lang="en-US" sz="5000" spc="200">
                <a:solidFill>
                  <a:srgbClr val="000000"/>
                </a:solidFill>
                <a:latin typeface="Lato Bold Bold"/>
              </a:rPr>
              <a:t>Orientation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70970" y="3359046"/>
            <a:ext cx="7439513" cy="3878960"/>
            <a:chOff x="0" y="0"/>
            <a:chExt cx="9919350" cy="5171947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9919350" cy="914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400"/>
                </a:lnSpc>
              </a:pPr>
              <a:r>
                <a:rPr lang="en-US" sz="4500" spc="90">
                  <a:solidFill>
                    <a:srgbClr val="000000"/>
                  </a:solidFill>
                  <a:latin typeface="Clear Sans Bold Bold"/>
                </a:rPr>
                <a:t>Feedback is about you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419097"/>
              <a:ext cx="9919350" cy="3752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150">
                  <a:solidFill>
                    <a:srgbClr val="000000"/>
                  </a:solidFill>
                  <a:latin typeface="Lato"/>
                </a:rPr>
                <a:t>It should not include anything about the recipient that they didn't already know. Nor should there be any assumptions about what they think, what they feel, or who they are. 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9714525" y="1524988"/>
            <a:ext cx="8904035" cy="32226"/>
          </a:xfrm>
          <a:prstGeom prst="rect">
            <a:avLst/>
          </a:prstGeom>
          <a:solidFill>
            <a:srgbClr val="A2C52E"/>
          </a:solidFill>
        </p:spPr>
      </p:sp>
      <p:sp>
        <p:nvSpPr>
          <p:cNvPr id="8" name="AutoShape 8"/>
          <p:cNvSpPr/>
          <p:nvPr/>
        </p:nvSpPr>
        <p:spPr>
          <a:xfrm>
            <a:off x="-188262" y="-119013"/>
            <a:ext cx="657292" cy="10606478"/>
          </a:xfrm>
          <a:prstGeom prst="rect">
            <a:avLst/>
          </a:prstGeom>
          <a:solidFill>
            <a:srgbClr val="3F245E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r="962" b="28166"/>
          <a:stretch>
            <a:fillRect/>
          </a:stretch>
        </p:blipFill>
        <p:spPr>
          <a:xfrm>
            <a:off x="17054810" y="9105162"/>
            <a:ext cx="1103834" cy="102864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892364" y="8962343"/>
            <a:ext cx="1067077" cy="106707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629"/>
          <a:stretch>
            <a:fillRect/>
          </a:stretch>
        </p:blipFill>
        <p:spPr>
          <a:xfrm>
            <a:off x="0" y="0"/>
            <a:ext cx="14106915" cy="1155771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9444159" y="3256702"/>
            <a:ext cx="7448205" cy="1767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61"/>
              </a:lnSpc>
            </a:pPr>
            <a:r>
              <a:rPr lang="en-US" sz="5044">
                <a:solidFill>
                  <a:srgbClr val="000000"/>
                </a:solidFill>
                <a:latin typeface="Lato Bold"/>
              </a:rPr>
              <a:t>"Feedback is your truth, not </a:t>
            </a:r>
            <a:r>
              <a:rPr lang="en-US" sz="5044">
                <a:solidFill>
                  <a:srgbClr val="000000"/>
                </a:solidFill>
                <a:latin typeface="Lato Bold Italics"/>
              </a:rPr>
              <a:t>the</a:t>
            </a:r>
            <a:r>
              <a:rPr lang="en-US" sz="5044">
                <a:solidFill>
                  <a:srgbClr val="000000"/>
                </a:solidFill>
                <a:latin typeface="Lato Bold"/>
              </a:rPr>
              <a:t> truth."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376042" y="1028700"/>
            <a:ext cx="7426642" cy="9636712"/>
          </a:xfrm>
          <a:prstGeom prst="rect">
            <a:avLst/>
          </a:prstGeom>
          <a:solidFill>
            <a:srgbClr val="3F245E"/>
          </a:solidFill>
        </p:spPr>
      </p:sp>
      <p:sp>
        <p:nvSpPr>
          <p:cNvPr id="3" name="TextBox 3"/>
          <p:cNvSpPr txBox="1"/>
          <p:nvPr/>
        </p:nvSpPr>
        <p:spPr>
          <a:xfrm>
            <a:off x="1028700" y="8227695"/>
            <a:ext cx="4872487" cy="103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50"/>
              </a:lnSpc>
            </a:pPr>
            <a:r>
              <a:rPr lang="en-US" sz="5700" spc="171">
                <a:solidFill>
                  <a:srgbClr val="FFFFFF"/>
                </a:solidFill>
                <a:latin typeface="Clear Sans Thin"/>
              </a:rPr>
              <a:t>Mindset</a:t>
            </a:r>
          </a:p>
        </p:txBody>
      </p:sp>
      <p:sp>
        <p:nvSpPr>
          <p:cNvPr id="4" name="AutoShape 4"/>
          <p:cNvSpPr/>
          <p:nvPr/>
        </p:nvSpPr>
        <p:spPr>
          <a:xfrm rot="-5400000">
            <a:off x="3264797" y="5919532"/>
            <a:ext cx="9813889" cy="32226"/>
          </a:xfrm>
          <a:prstGeom prst="rect">
            <a:avLst/>
          </a:prstGeom>
          <a:solidFill>
            <a:srgbClr val="A2C52E"/>
          </a:solidFill>
        </p:spPr>
      </p:sp>
      <p:sp>
        <p:nvSpPr>
          <p:cNvPr id="6" name="TextBox 6"/>
          <p:cNvSpPr txBox="1"/>
          <p:nvPr/>
        </p:nvSpPr>
        <p:spPr>
          <a:xfrm>
            <a:off x="9458499" y="1846402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 dirty="0">
                <a:solidFill>
                  <a:srgbClr val="000000"/>
                </a:solidFill>
                <a:latin typeface="Lato Bold Bold"/>
              </a:rPr>
              <a:t>FEEEBACK IS AN OBLIGATION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58499" y="2591510"/>
            <a:ext cx="7800801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 dirty="0">
                <a:solidFill>
                  <a:srgbClr val="000000"/>
                </a:solidFill>
                <a:latin typeface="Lato"/>
              </a:rPr>
              <a:t>It's a part of being a good team member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58499" y="3632224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 dirty="0">
                <a:solidFill>
                  <a:srgbClr val="000000"/>
                </a:solidFill>
                <a:latin typeface="Lato Bold Bold"/>
              </a:rPr>
              <a:t>THERE'S NO "NEGATIVE" FEEDBACK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58499" y="4377332"/>
            <a:ext cx="7800801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>
                <a:solidFill>
                  <a:srgbClr val="000000"/>
                </a:solidFill>
                <a:latin typeface="Lato"/>
              </a:rPr>
              <a:t>Only feedback intended to change a behavior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58499" y="5399034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>
                <a:solidFill>
                  <a:srgbClr val="000000"/>
                </a:solidFill>
                <a:latin typeface="Lato Bold Bold"/>
              </a:rPr>
              <a:t>FEEDBACK IS NOT EVALUATION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58499" y="6144142"/>
            <a:ext cx="7800801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>
                <a:solidFill>
                  <a:srgbClr val="000000"/>
                </a:solidFill>
                <a:latin typeface="Lato"/>
              </a:rPr>
              <a:t>Doesn't deserve evaluation's bad reputation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58499" y="7148280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 dirty="0">
                <a:solidFill>
                  <a:srgbClr val="000000"/>
                </a:solidFill>
                <a:latin typeface="Lato Bold Bold"/>
              </a:rPr>
              <a:t>FEEDBACK BUILDS TRUST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58499" y="7893388"/>
            <a:ext cx="7800801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>
                <a:solidFill>
                  <a:srgbClr val="000000"/>
                </a:solidFill>
                <a:latin typeface="Lato"/>
              </a:rPr>
              <a:t>It doesn't erode trust to be vulnerable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62" r="62"/>
          <a:stretch>
            <a:fillRect/>
          </a:stretch>
        </p:blipFill>
        <p:spPr>
          <a:xfrm>
            <a:off x="397078" y="1578156"/>
            <a:ext cx="6135731" cy="40956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3381" r="3381"/>
          <a:stretch>
            <a:fillRect/>
          </a:stretch>
        </p:blipFill>
        <p:spPr>
          <a:xfrm>
            <a:off x="0" y="0"/>
            <a:ext cx="18288000" cy="764381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7592" b="7592"/>
          <a:stretch>
            <a:fillRect/>
          </a:stretch>
        </p:blipFill>
        <p:spPr>
          <a:xfrm>
            <a:off x="0" y="7739063"/>
            <a:ext cx="4500563" cy="254793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7552" b="7552"/>
          <a:stretch>
            <a:fillRect/>
          </a:stretch>
        </p:blipFill>
        <p:spPr>
          <a:xfrm>
            <a:off x="4595813" y="7739063"/>
            <a:ext cx="4500563" cy="254793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 t="11876" b="11876"/>
          <a:stretch>
            <a:fillRect/>
          </a:stretch>
        </p:blipFill>
        <p:spPr>
          <a:xfrm>
            <a:off x="9191625" y="7739063"/>
            <a:ext cx="4500563" cy="254793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 t="7552" b="7552"/>
          <a:stretch>
            <a:fillRect/>
          </a:stretch>
        </p:blipFill>
        <p:spPr>
          <a:xfrm>
            <a:off x="13787438" y="7739063"/>
            <a:ext cx="4500563" cy="2547938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033" y="-14633"/>
            <a:ext cx="18274967" cy="7662591"/>
            <a:chOff x="0" y="0"/>
            <a:chExt cx="4564550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64550" cy="1913890"/>
            </a:xfrm>
            <a:custGeom>
              <a:avLst/>
              <a:gdLst/>
              <a:ahLst/>
              <a:cxnLst/>
              <a:rect l="l" t="t" r="r" b="b"/>
              <a:pathLst>
                <a:path w="4564550" h="1913890">
                  <a:moveTo>
                    <a:pt x="0" y="0"/>
                  </a:moveTo>
                  <a:lnTo>
                    <a:pt x="4564550" y="0"/>
                  </a:lnTo>
                  <a:lnTo>
                    <a:pt x="456455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7453412" y="1937838"/>
            <a:ext cx="9805888" cy="2488425"/>
            <a:chOff x="0" y="0"/>
            <a:chExt cx="13074517" cy="331790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52400"/>
              <a:ext cx="13074517" cy="1168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7500"/>
                </a:lnSpc>
              </a:pPr>
              <a:r>
                <a:rPr lang="en-US" sz="5000" spc="200">
                  <a:solidFill>
                    <a:srgbClr val="000000"/>
                  </a:solidFill>
                  <a:latin typeface="Lato Bold"/>
                </a:rPr>
                <a:t>Formula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466240"/>
              <a:ext cx="13074517" cy="1851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00"/>
                </a:lnSpc>
              </a:pPr>
              <a:r>
                <a:rPr lang="en-US" sz="3800" spc="190">
                  <a:solidFill>
                    <a:srgbClr val="000000"/>
                  </a:solidFill>
                  <a:latin typeface="Lato"/>
                </a:rPr>
                <a:t>Delivering feedback well increases its value and reduces defensive reactions.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 rot="-10800000">
            <a:off x="-328532" y="1197820"/>
            <a:ext cx="8904035" cy="32226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4" name="TextBox 14"/>
          <p:cNvSpPr txBox="1"/>
          <p:nvPr/>
        </p:nvSpPr>
        <p:spPr>
          <a:xfrm>
            <a:off x="5334000" y="5601783"/>
            <a:ext cx="2686495" cy="694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dirty="0">
                <a:solidFill>
                  <a:srgbClr val="000000"/>
                </a:solidFill>
                <a:latin typeface="Lato Bold"/>
              </a:rPr>
              <a:t>translate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0" y="5601783"/>
            <a:ext cx="2346386" cy="694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dirty="0">
                <a:solidFill>
                  <a:srgbClr val="000000"/>
                </a:solidFill>
                <a:latin typeface="Lato Bold"/>
              </a:rPr>
              <a:t>expose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316200" y="5601783"/>
            <a:ext cx="1822252" cy="694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dirty="0">
                <a:solidFill>
                  <a:srgbClr val="000000"/>
                </a:solidFill>
                <a:latin typeface="Lato Bold"/>
              </a:rPr>
              <a:t>invite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01348" y="5601783"/>
            <a:ext cx="1822252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dirty="0">
                <a:solidFill>
                  <a:srgbClr val="000000"/>
                </a:solidFill>
                <a:latin typeface="Lato Bold"/>
              </a:rPr>
              <a:t>orient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9520" y="6394920"/>
            <a:ext cx="3205907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Lato Hairline"/>
              </a:rPr>
              <a:t>to the situation </a:t>
            </a:r>
          </a:p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Lato Hairline"/>
              </a:rPr>
              <a:t>you're thinking of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383219" y="6394920"/>
            <a:ext cx="2686496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Lato Hairline"/>
              </a:rPr>
              <a:t>from judgment </a:t>
            </a:r>
          </a:p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Lato Hairline"/>
              </a:rPr>
              <a:t>to behavior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094711" y="6394920"/>
            <a:ext cx="2794397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Lato Hairline"/>
              </a:rPr>
              <a:t>your reactions </a:t>
            </a:r>
          </a:p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Lato Hairline"/>
              </a:rPr>
              <a:t>and perceptions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259050" y="6394920"/>
            <a:ext cx="1995934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Lato Hairline"/>
              </a:rPr>
              <a:t>the person </a:t>
            </a:r>
          </a:p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Lato Hairline"/>
              </a:rPr>
              <a:t>to share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861358" y="650288"/>
            <a:ext cx="7426642" cy="9636712"/>
          </a:xfrm>
          <a:prstGeom prst="rect">
            <a:avLst/>
          </a:prstGeom>
          <a:solidFill>
            <a:srgbClr val="3F245E"/>
          </a:solidFill>
        </p:spPr>
      </p:sp>
      <p:sp>
        <p:nvSpPr>
          <p:cNvPr id="3" name="TextBox 3"/>
          <p:cNvSpPr txBox="1"/>
          <p:nvPr/>
        </p:nvSpPr>
        <p:spPr>
          <a:xfrm>
            <a:off x="12266100" y="7849283"/>
            <a:ext cx="4872487" cy="103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50"/>
              </a:lnSpc>
            </a:pPr>
            <a:r>
              <a:rPr lang="en-US" sz="5700" spc="171">
                <a:solidFill>
                  <a:srgbClr val="FFFFFF"/>
                </a:solidFill>
                <a:latin typeface="Clear Sans Thin"/>
              </a:rPr>
              <a:t>Habit</a:t>
            </a:r>
          </a:p>
        </p:txBody>
      </p:sp>
      <p:sp>
        <p:nvSpPr>
          <p:cNvPr id="4" name="AutoShape 4"/>
          <p:cNvSpPr/>
          <p:nvPr/>
        </p:nvSpPr>
        <p:spPr>
          <a:xfrm rot="-5400000">
            <a:off x="4729418" y="5919532"/>
            <a:ext cx="9813889" cy="32226"/>
          </a:xfrm>
          <a:prstGeom prst="rect">
            <a:avLst/>
          </a:prstGeom>
          <a:solidFill>
            <a:srgbClr val="A2C52E"/>
          </a:solidFill>
        </p:spPr>
      </p:sp>
      <p:sp>
        <p:nvSpPr>
          <p:cNvPr id="6" name="TextBox 6"/>
          <p:cNvSpPr txBox="1"/>
          <p:nvPr/>
        </p:nvSpPr>
        <p:spPr>
          <a:xfrm>
            <a:off x="1028700" y="1872850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 dirty="0">
                <a:solidFill>
                  <a:srgbClr val="000000"/>
                </a:solidFill>
                <a:latin typeface="Lato Bold Bold"/>
              </a:rPr>
              <a:t>INCREASE THE FREQUENCY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520521"/>
            <a:ext cx="7800801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>
                <a:solidFill>
                  <a:srgbClr val="000000"/>
                </a:solidFill>
                <a:latin typeface="Lato"/>
              </a:rPr>
              <a:t>Feedback should be like flossing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660101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 dirty="0">
                <a:solidFill>
                  <a:srgbClr val="000000"/>
                </a:solidFill>
                <a:latin typeface="Lato Bold Bold"/>
              </a:rPr>
              <a:t>DECREASE THE IMPACT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292439"/>
            <a:ext cx="8276063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>
                <a:solidFill>
                  <a:srgbClr val="000000"/>
                </a:solidFill>
                <a:latin typeface="Lato"/>
              </a:rPr>
              <a:t>Use a casual tone to make it more comfortable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447350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 dirty="0">
                <a:solidFill>
                  <a:srgbClr val="000000"/>
                </a:solidFill>
                <a:latin typeface="Lato Bold Bold"/>
              </a:rPr>
              <a:t>CELEBRATE USEFUL FEEDBACK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994794"/>
            <a:ext cx="7800801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>
                <a:solidFill>
                  <a:srgbClr val="000000"/>
                </a:solidFill>
                <a:latin typeface="Lato"/>
              </a:rPr>
              <a:t>Share and solicit examples of good feedback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7234600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 dirty="0">
                <a:solidFill>
                  <a:srgbClr val="000000"/>
                </a:solidFill>
                <a:latin typeface="Lato Bold Bold"/>
              </a:rPr>
              <a:t>FRAME FEEDBACK AROUND TRUST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866939"/>
            <a:ext cx="7800801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>
                <a:solidFill>
                  <a:srgbClr val="000000"/>
                </a:solidFill>
                <a:latin typeface="Lato"/>
              </a:rPr>
              <a:t>Use language that encourages candor 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634478" y="1199744"/>
            <a:ext cx="6135731" cy="4095601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99" r="199"/>
          <a:stretch>
            <a:fillRect/>
          </a:stretch>
        </p:blipFill>
        <p:spPr>
          <a:xfrm>
            <a:off x="11634478" y="1239345"/>
            <a:ext cx="6135731" cy="4106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70970" y="1086838"/>
            <a:ext cx="6754975" cy="857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00"/>
              </a:lnSpc>
            </a:pPr>
            <a:r>
              <a:rPr lang="en-US" sz="5000" spc="200" dirty="0">
                <a:solidFill>
                  <a:srgbClr val="000000"/>
                </a:solidFill>
                <a:latin typeface="Lato Bold Bold"/>
              </a:rPr>
              <a:t>Receiving Feedback</a:t>
            </a:r>
          </a:p>
        </p:txBody>
      </p:sp>
      <p:sp>
        <p:nvSpPr>
          <p:cNvPr id="7" name="AutoShape 7"/>
          <p:cNvSpPr/>
          <p:nvPr/>
        </p:nvSpPr>
        <p:spPr>
          <a:xfrm>
            <a:off x="9714525" y="1524988"/>
            <a:ext cx="8904035" cy="32226"/>
          </a:xfrm>
          <a:prstGeom prst="rect">
            <a:avLst/>
          </a:prstGeom>
          <a:solidFill>
            <a:srgbClr val="A2C52E"/>
          </a:solidFill>
        </p:spPr>
      </p:sp>
      <p:sp>
        <p:nvSpPr>
          <p:cNvPr id="8" name="AutoShape 8"/>
          <p:cNvSpPr/>
          <p:nvPr/>
        </p:nvSpPr>
        <p:spPr>
          <a:xfrm>
            <a:off x="-188262" y="-119013"/>
            <a:ext cx="657292" cy="10606478"/>
          </a:xfrm>
          <a:prstGeom prst="rect">
            <a:avLst/>
          </a:prstGeom>
          <a:solidFill>
            <a:srgbClr val="3F245E"/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r="962" b="28166"/>
          <a:stretch>
            <a:fillRect/>
          </a:stretch>
        </p:blipFill>
        <p:spPr>
          <a:xfrm>
            <a:off x="17054810" y="9105162"/>
            <a:ext cx="1103834" cy="1028647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F5E6B18D-4F92-47C6-6823-EE5938F7CA87}"/>
              </a:ext>
            </a:extLst>
          </p:cNvPr>
          <p:cNvSpPr txBox="1"/>
          <p:nvPr/>
        </p:nvSpPr>
        <p:spPr>
          <a:xfrm>
            <a:off x="1419399" y="2202140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 dirty="0">
                <a:solidFill>
                  <a:srgbClr val="000000"/>
                </a:solidFill>
                <a:latin typeface="Lato Bold Bold"/>
              </a:rPr>
              <a:t>FOCUS ON YOUR PRIORITY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5AD9429A-64A5-388F-D90D-2BADB4981195}"/>
              </a:ext>
            </a:extLst>
          </p:cNvPr>
          <p:cNvSpPr txBox="1"/>
          <p:nvPr/>
        </p:nvSpPr>
        <p:spPr>
          <a:xfrm>
            <a:off x="1419399" y="2947248"/>
            <a:ext cx="7800801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 dirty="0">
                <a:solidFill>
                  <a:srgbClr val="000000"/>
                </a:solidFill>
                <a:latin typeface="Lato"/>
              </a:rPr>
              <a:t>Always have one style/leadership goal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D6DD3923-DDAE-DE18-5641-3A5E10FBB3DF}"/>
              </a:ext>
            </a:extLst>
          </p:cNvPr>
          <p:cNvSpPr txBox="1"/>
          <p:nvPr/>
        </p:nvSpPr>
        <p:spPr>
          <a:xfrm>
            <a:off x="1419399" y="3987962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 dirty="0">
                <a:solidFill>
                  <a:srgbClr val="000000"/>
                </a:solidFill>
                <a:latin typeface="Lato Bold Bold"/>
              </a:rPr>
              <a:t>SOLICIT FEEDBACK ON THAT 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84E153C3-DCCC-EB9C-48F2-A12C26FB8DFB}"/>
              </a:ext>
            </a:extLst>
          </p:cNvPr>
          <p:cNvSpPr txBox="1"/>
          <p:nvPr/>
        </p:nvSpPr>
        <p:spPr>
          <a:xfrm>
            <a:off x="1419399" y="4733070"/>
            <a:ext cx="7800801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 dirty="0">
                <a:solidFill>
                  <a:srgbClr val="000000"/>
                </a:solidFill>
                <a:latin typeface="Lato"/>
              </a:rPr>
              <a:t>Ask for colleagues to watch for examples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88356EC-B7B7-3A3E-ECD8-4D77FA69F858}"/>
              </a:ext>
            </a:extLst>
          </p:cNvPr>
          <p:cNvSpPr txBox="1"/>
          <p:nvPr/>
        </p:nvSpPr>
        <p:spPr>
          <a:xfrm>
            <a:off x="1419399" y="5754772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 dirty="0">
                <a:solidFill>
                  <a:srgbClr val="000000"/>
                </a:solidFill>
                <a:latin typeface="Lato Bold Bold"/>
              </a:rPr>
              <a:t>REPORT BACK 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6C82FB7F-058F-D25A-00C9-0FD5FFA6859B}"/>
              </a:ext>
            </a:extLst>
          </p:cNvPr>
          <p:cNvSpPr txBox="1"/>
          <p:nvPr/>
        </p:nvSpPr>
        <p:spPr>
          <a:xfrm>
            <a:off x="1419399" y="6499880"/>
            <a:ext cx="7800801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 dirty="0">
                <a:solidFill>
                  <a:srgbClr val="000000"/>
                </a:solidFill>
                <a:latin typeface="Lato"/>
              </a:rPr>
              <a:t>Follow-up about how you’ll use the feedback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4B10B021-9FE8-5267-22A9-49DFA6FCAFED}"/>
              </a:ext>
            </a:extLst>
          </p:cNvPr>
          <p:cNvSpPr txBox="1"/>
          <p:nvPr/>
        </p:nvSpPr>
        <p:spPr>
          <a:xfrm>
            <a:off x="1419399" y="7504018"/>
            <a:ext cx="7800801" cy="52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3000" spc="300" dirty="0">
                <a:solidFill>
                  <a:srgbClr val="000000"/>
                </a:solidFill>
                <a:latin typeface="Lato Bold Bold"/>
              </a:rPr>
              <a:t>GIVE FEEDBACK ABOUT FEEDBACK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009923A5-D973-9B30-7370-48F4CEBF7637}"/>
              </a:ext>
            </a:extLst>
          </p:cNvPr>
          <p:cNvSpPr txBox="1"/>
          <p:nvPr/>
        </p:nvSpPr>
        <p:spPr>
          <a:xfrm>
            <a:off x="1419399" y="8249126"/>
            <a:ext cx="7800801" cy="4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50"/>
              </a:lnSpc>
            </a:pPr>
            <a:r>
              <a:rPr lang="en-US" sz="2700" spc="135" dirty="0">
                <a:solidFill>
                  <a:srgbClr val="000000"/>
                </a:solidFill>
                <a:latin typeface="Lato"/>
              </a:rPr>
              <a:t>Share how their feedback affected you</a:t>
            </a:r>
          </a:p>
        </p:txBody>
      </p:sp>
      <p:pic>
        <p:nvPicPr>
          <p:cNvPr id="19" name="Picture 18" descr="A person talking to another person&#10;&#10;Description automatically generated with low confidence">
            <a:extLst>
              <a:ext uri="{FF2B5EF4-FFF2-40B4-BE49-F238E27FC236}">
                <a16:creationId xmlns:a16="http://schemas.microsoft.com/office/drawing/2014/main" id="{75C60EF9-EDDA-D2D9-8B7A-6BEB11D9A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0" y="2293579"/>
            <a:ext cx="84582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6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073" b="16073"/>
          <a:stretch>
            <a:fillRect/>
          </a:stretch>
        </p:blipFill>
        <p:spPr>
          <a:xfrm>
            <a:off x="1028700" y="3466316"/>
            <a:ext cx="10122825" cy="453329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1321421"/>
            <a:ext cx="16224458" cy="103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550"/>
              </a:lnSpc>
            </a:pPr>
            <a:r>
              <a:rPr lang="en-US" sz="5700" spc="171">
                <a:solidFill>
                  <a:srgbClr val="000000"/>
                </a:solidFill>
                <a:latin typeface="Clear Sans Thin"/>
              </a:rPr>
              <a:t>QUESTIONS?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0670" y="8501167"/>
            <a:ext cx="1626248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 spc="150" dirty="0">
                <a:solidFill>
                  <a:srgbClr val="000000"/>
                </a:solidFill>
                <a:latin typeface="Clear Sans Thin"/>
              </a:rPr>
              <a:t>Reach out if you’d like to work through an example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9172575"/>
            <a:ext cx="1626248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 spc="150" dirty="0">
                <a:solidFill>
                  <a:srgbClr val="000000"/>
                </a:solidFill>
                <a:latin typeface="Clear Sans Thin"/>
                <a:hlinkClick r:id="rId3"/>
              </a:rPr>
              <a:t>liane.davey@3coze.com</a:t>
            </a:r>
            <a:r>
              <a:rPr lang="en-US" sz="3000" spc="150" dirty="0">
                <a:solidFill>
                  <a:srgbClr val="000000"/>
                </a:solidFill>
                <a:latin typeface="Clear Sans Thin"/>
              </a:rPr>
              <a:t>, </a:t>
            </a:r>
            <a:r>
              <a:rPr lang="en-US" sz="3000" spc="150" dirty="0">
                <a:solidFill>
                  <a:srgbClr val="000000"/>
                </a:solidFill>
                <a:latin typeface="Clear Sans Thin"/>
                <a:hlinkClick r:id="rId4"/>
              </a:rPr>
              <a:t>craig.easdon@3coze.com</a:t>
            </a:r>
            <a:r>
              <a:rPr lang="en-US" sz="3000" spc="150" dirty="0">
                <a:solidFill>
                  <a:srgbClr val="000000"/>
                </a:solidFill>
                <a:latin typeface="Clear Sans Thin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360</Words>
  <Application>Microsoft Macintosh PowerPoint</Application>
  <PresentationFormat>Custom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Lato</vt:lpstr>
      <vt:lpstr>Clear Sans Thin</vt:lpstr>
      <vt:lpstr>Arial</vt:lpstr>
      <vt:lpstr>Lato Bold Italics</vt:lpstr>
      <vt:lpstr>Lato Bold Bold</vt:lpstr>
      <vt:lpstr>Lato Hairline</vt:lpstr>
      <vt:lpstr>Lato Bold</vt:lpstr>
      <vt:lpstr>Calibri</vt:lpstr>
      <vt:lpstr>Clear Sans Bold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HCI Great Feedback</dc:title>
  <cp:lastModifiedBy>Liane Davey</cp:lastModifiedBy>
  <cp:revision>4</cp:revision>
  <dcterms:created xsi:type="dcterms:W3CDTF">2006-08-16T00:00:00Z</dcterms:created>
  <dcterms:modified xsi:type="dcterms:W3CDTF">2022-11-23T18:09:56Z</dcterms:modified>
  <dc:identifier>DAEhjcxPYNw</dc:identifier>
</cp:coreProperties>
</file>